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  <p:sldMasterId id="2147484003" r:id="rId5"/>
    <p:sldMasterId id="2147483982" r:id="rId6"/>
    <p:sldMasterId id="2147483989" r:id="rId7"/>
  </p:sldMasterIdLst>
  <p:notesMasterIdLst>
    <p:notesMasterId r:id="rId14"/>
  </p:notesMasterIdLst>
  <p:handoutMasterIdLst>
    <p:handoutMasterId r:id="rId15"/>
  </p:handoutMasterIdLst>
  <p:sldIdLst>
    <p:sldId id="305" r:id="rId8"/>
    <p:sldId id="256" r:id="rId9"/>
    <p:sldId id="258" r:id="rId10"/>
    <p:sldId id="260" r:id="rId11"/>
    <p:sldId id="262" r:id="rId12"/>
    <p:sldId id="306" r:id="rId13"/>
  </p:sldIdLst>
  <p:sldSz cx="12192000" cy="6858000"/>
  <p:notesSz cx="7010400" cy="9296400"/>
  <p:defaultTextStyle>
    <a:defPPr>
      <a:defRPr lang="en-US"/>
    </a:defPPr>
    <a:lvl1pPr marL="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72" userDrawn="1">
          <p15:clr>
            <a:srgbClr val="A4A3A4"/>
          </p15:clr>
        </p15:guide>
        <p15:guide id="2" pos="38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ll Aronson Pfaendtner" initials="JAP" lastIdx="1" clrIdx="0">
    <p:extLst>
      <p:ext uri="{19B8F6BF-5375-455C-9EA6-DF929625EA0E}">
        <p15:presenceInfo xmlns:p15="http://schemas.microsoft.com/office/powerpoint/2012/main" userId="S::jmap@uw.edu::e0251905-7980-458b-979c-d994dd840acc" providerId="AD"/>
      </p:ext>
    </p:extLst>
  </p:cmAuthor>
  <p:cmAuthor id="2" name="Paulo Goncalves" initials="PG" lastIdx="2" clrIdx="1">
    <p:extLst>
      <p:ext uri="{19B8F6BF-5375-455C-9EA6-DF929625EA0E}">
        <p15:presenceInfo xmlns:p15="http://schemas.microsoft.com/office/powerpoint/2012/main" userId="S::paulomcg@uw.edu::a54fc7fc-9add-462f-9c6e-9a146776d14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FC853"/>
    <a:srgbClr val="4B2E83"/>
    <a:srgbClr val="444444"/>
    <a:srgbClr val="7C2E9A"/>
    <a:srgbClr val="4B2E84"/>
    <a:srgbClr val="B908C5"/>
    <a:srgbClr val="623B90"/>
    <a:srgbClr val="551962"/>
    <a:srgbClr val="555F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2FFA5D-87B4-456A-9821-1D502468CF0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40"/>
    <p:restoredTop sz="94703"/>
  </p:normalViewPr>
  <p:slideViewPr>
    <p:cSldViewPr snapToGrid="0">
      <p:cViewPr>
        <p:scale>
          <a:sx n="50" d="100"/>
          <a:sy n="50" d="100"/>
        </p:scale>
        <p:origin x="2026" y="763"/>
      </p:cViewPr>
      <p:guideLst>
        <p:guide orient="horz" pos="4272"/>
        <p:guide pos="380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3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05A8C92-F93A-4B8F-957C-08B7A1CAFA84}" type="datetimeFigureOut">
              <a:rPr lang="en-US" smtClean="0"/>
              <a:t>8/19/2021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FA01484-2CAD-49E9-8CF7-01B0EEF49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504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CB9488C-624A-45B3-B889-9899E6D38415}" type="datetimeFigureOut">
              <a:rPr lang="en-US" smtClean="0"/>
              <a:t>8/19/2021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97FCFE4-0335-4B13-A732-EE2AA6B79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937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r>
              <a:rPr lang="en-US"/>
              <a:t>Chapter Slide Without Image Example	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7386" y="1806397"/>
            <a:ext cx="11271436" cy="401549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>
              <a:defRPr sz="20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pporting with arro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53991" y="371510"/>
            <a:ext cx="10912883" cy="5031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30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Slide with Arrow Bullets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8C07CC-98DC-4E60-9625-9771BF5948FE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CAB52AD5-1C3A-42A6-825B-7D953A01F3C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7387" y="1062012"/>
            <a:ext cx="10769275" cy="4015497"/>
          </a:xfrm>
          <a:prstGeom prst="rect">
            <a:avLst/>
          </a:prstGeom>
        </p:spPr>
        <p:txBody>
          <a:bodyPr/>
          <a:lstStyle>
            <a:lvl1pPr marL="342891" indent="-342891">
              <a:buFontTx/>
              <a:buBlip>
                <a:blip r:embed="rId2"/>
              </a:buBlip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 marL="742932" indent="-285744">
              <a:buFontTx/>
              <a:buBlip>
                <a:blip r:embed="rId2"/>
              </a:buBlip>
              <a:defRPr sz="20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Tx/>
              <a:buBlip>
                <a:blip r:embed="rId2"/>
              </a:buBlip>
              <a:defRPr sz="18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3pPr>
            <a:lvl4pPr marL="1600160" indent="-228594">
              <a:buFontTx/>
              <a:buBlip>
                <a:blip r:embed="rId2"/>
              </a:buBlip>
              <a:defRPr sz="16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Tx/>
              <a:buBlip>
                <a:blip r:embed="rId2"/>
              </a:buBlip>
              <a:defRPr sz="1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lvl="0"/>
            <a:r>
              <a:rPr lang="en-US"/>
              <a:t>Bulleted content here (Open Sans Light, 24 pt.)</a:t>
            </a:r>
          </a:p>
          <a:p>
            <a:pPr lvl="1"/>
            <a:r>
              <a:rPr lang="en-US"/>
              <a:t>Second level (Open Sans Light, 20)</a:t>
            </a:r>
          </a:p>
          <a:p>
            <a:pPr lvl="2"/>
            <a:r>
              <a:rPr lang="en-US"/>
              <a:t>Third level (Open Sans Light, 18)</a:t>
            </a:r>
          </a:p>
          <a:p>
            <a:pPr lvl="3"/>
            <a:r>
              <a:rPr lang="en-US"/>
              <a:t>Fourth level (Open Sans Light, 16)</a:t>
            </a:r>
          </a:p>
          <a:p>
            <a:pPr lvl="4"/>
            <a:r>
              <a:rPr lang="en-US"/>
              <a:t>Fifth level (Open Sans Light, 14)</a:t>
            </a:r>
          </a:p>
        </p:txBody>
      </p:sp>
    </p:spTree>
    <p:extLst>
      <p:ext uri="{BB962C8B-B14F-4D97-AF65-F5344CB8AC3E}">
        <p14:creationId xmlns:p14="http://schemas.microsoft.com/office/powerpoint/2010/main" val="41946498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0" userDrawn="1">
          <p15:clr>
            <a:srgbClr val="FBAE40"/>
          </p15:clr>
        </p15:guide>
        <p15:guide id="2" pos="35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 with arrow bullets + small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Supporting Slide + Image and Arrow Bullets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8F5EF103-61B9-454C-8FFC-5968ABA921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22800" y="1541497"/>
            <a:ext cx="7186021" cy="4015497"/>
          </a:xfrm>
          <a:prstGeom prst="rect">
            <a:avLst/>
          </a:prstGeom>
        </p:spPr>
        <p:txBody>
          <a:bodyPr/>
          <a:lstStyle>
            <a:lvl1pPr marL="342891" indent="-342891">
              <a:buFontTx/>
              <a:buBlip>
                <a:blip r:embed="rId2"/>
              </a:buBlip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 marL="742932" indent="-285744">
              <a:buFontTx/>
              <a:buBlip>
                <a:blip r:embed="rId2"/>
              </a:buBlip>
              <a:defRPr sz="20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>
              <a:buBlip>
                <a:blip r:embed="rId2"/>
              </a:buBlip>
            </a:pPr>
            <a:r>
              <a:rPr lang="en-US"/>
              <a:t>Bullet points reflect callout style seen on GIXNetwork.org</a:t>
            </a:r>
          </a:p>
          <a:p>
            <a:pPr lvl="1">
              <a:buBlip>
                <a:blip r:embed="rId2"/>
              </a:buBlip>
            </a:pPr>
            <a:r>
              <a:rPr lang="en-US"/>
              <a:t>1</a:t>
            </a:r>
          </a:p>
          <a:p>
            <a:pPr lvl="1">
              <a:buBlip>
                <a:blip r:embed="rId2"/>
              </a:buBlip>
            </a:pPr>
            <a:r>
              <a:rPr lang="en-US"/>
              <a:t>2</a:t>
            </a:r>
          </a:p>
          <a:p>
            <a:pPr lvl="1">
              <a:buBlip>
                <a:blip r:embed="rId2"/>
              </a:buBlip>
            </a:pPr>
            <a:r>
              <a:rPr lang="en-US"/>
              <a:t>3</a:t>
            </a:r>
          </a:p>
          <a:p>
            <a:pPr>
              <a:buBlip>
                <a:blip r:embed="rId2"/>
              </a:buBlip>
            </a:pPr>
            <a:endParaRPr lang="en-US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82F59884-A057-4BEF-9B18-D1D169A19D4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6574" y="2266544"/>
            <a:ext cx="3769783" cy="2565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881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pporting with arrow bullets + small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Supporting Slide + Image and arrow bullets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7BA4717D-AE71-4C98-90D8-2B66BDEA399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574" y="1541497"/>
            <a:ext cx="7186021" cy="4015497"/>
          </a:xfrm>
          <a:prstGeom prst="rect">
            <a:avLst/>
          </a:prstGeom>
        </p:spPr>
        <p:txBody>
          <a:bodyPr/>
          <a:lstStyle>
            <a:lvl1pPr marL="342891" indent="-342891">
              <a:buFontTx/>
              <a:buBlip>
                <a:blip r:embed="rId2"/>
              </a:buBlip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 marL="742932" indent="-285744">
              <a:buFontTx/>
              <a:buBlip>
                <a:blip r:embed="rId2"/>
              </a:buBlip>
              <a:defRPr sz="20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>
              <a:buBlip>
                <a:blip r:embed="rId2"/>
              </a:buBlip>
            </a:pPr>
            <a:r>
              <a:rPr lang="en-US"/>
              <a:t>Bullet points reflect callout style seen on GIXNetwork.org</a:t>
            </a:r>
          </a:p>
          <a:p>
            <a:pPr lvl="1">
              <a:buBlip>
                <a:blip r:embed="rId2"/>
              </a:buBlip>
            </a:pPr>
            <a:r>
              <a:rPr lang="en-US"/>
              <a:t>1</a:t>
            </a:r>
          </a:p>
          <a:p>
            <a:pPr lvl="1">
              <a:buBlip>
                <a:blip r:embed="rId2"/>
              </a:buBlip>
            </a:pPr>
            <a:r>
              <a:rPr lang="en-US"/>
              <a:t>2</a:t>
            </a:r>
          </a:p>
          <a:p>
            <a:pPr lvl="1">
              <a:buBlip>
                <a:blip r:embed="rId2"/>
              </a:buBlip>
            </a:pPr>
            <a:r>
              <a:rPr lang="en-US"/>
              <a:t>3</a:t>
            </a:r>
          </a:p>
          <a:p>
            <a:pPr>
              <a:buBlip>
                <a:blip r:embed="rId2"/>
              </a:buBlip>
            </a:pPr>
            <a:endParaRPr lang="en-US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F2AD332-DF31-4A28-ABF2-063569355F3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39039" y="2266544"/>
            <a:ext cx="3769783" cy="2565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3501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or Bio (Rect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Instructor Bios or Table of Contents Section</a:t>
            </a:r>
          </a:p>
          <a:p>
            <a:pPr lvl="0"/>
            <a:r>
              <a:rPr lang="en-US"/>
              <a:t>Duplicate / remove sections to meet your needs.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0C0A3F7D-8E7E-47A5-91B3-8AFCC5BB990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26512" y="1829121"/>
            <a:ext cx="2083325" cy="2645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11A55C59-FC7B-4305-8265-2B82B4CB9D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84251" y="1829121"/>
            <a:ext cx="2083325" cy="2645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FFDBBE30-5751-4ED9-903F-67267BF619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41990" y="1829121"/>
            <a:ext cx="2083325" cy="2645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FEC13F74-5A1F-435D-8609-875398FE3C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799728" y="1829121"/>
            <a:ext cx="2083325" cy="2645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5A5E76A-F241-469E-9104-12AA2BAF93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26067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CAA23CF1-9418-4AF3-8C59-8D8F4451D52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84251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4CEAF66D-1980-421C-AD05-1FEFE8F1ED4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2515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49521338-0B02-43D6-9831-6706AE28E2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799728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4739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or Bio (Circular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Instructor Bios or Table of Contents Section</a:t>
            </a:r>
          </a:p>
          <a:p>
            <a:pPr lvl="0"/>
            <a:r>
              <a:rPr lang="en-US"/>
              <a:t>Duplicate / Remove Sections to Meet Your Needs.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5A5E76A-F241-469E-9104-12AA2BAF93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56675" y="4458268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Use the “Shape Fill” to select an image</a:t>
            </a:r>
          </a:p>
          <a:p>
            <a:pPr lvl="0"/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D166E5F-92FF-497F-A033-719DF4F3303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753052" y="1901672"/>
            <a:ext cx="1945197" cy="1945197"/>
          </a:xfrm>
          <a:custGeom>
            <a:avLst/>
            <a:gdLst>
              <a:gd name="connsiteX0" fmla="*/ 729449 w 1458898"/>
              <a:gd name="connsiteY0" fmla="*/ 0 h 1458898"/>
              <a:gd name="connsiteX1" fmla="*/ 1458898 w 1458898"/>
              <a:gd name="connsiteY1" fmla="*/ 729449 h 1458898"/>
              <a:gd name="connsiteX2" fmla="*/ 729449 w 1458898"/>
              <a:gd name="connsiteY2" fmla="*/ 1458898 h 1458898"/>
              <a:gd name="connsiteX3" fmla="*/ 0 w 1458898"/>
              <a:gd name="connsiteY3" fmla="*/ 729449 h 1458898"/>
              <a:gd name="connsiteX4" fmla="*/ 729449 w 1458898"/>
              <a:gd name="connsiteY4" fmla="*/ 0 h 145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898" h="1458898">
                <a:moveTo>
                  <a:pt x="729449" y="0"/>
                </a:moveTo>
                <a:cubicBezTo>
                  <a:pt x="1132313" y="0"/>
                  <a:pt x="1458898" y="326585"/>
                  <a:pt x="1458898" y="729449"/>
                </a:cubicBezTo>
                <a:cubicBezTo>
                  <a:pt x="1458898" y="1132313"/>
                  <a:pt x="1132313" y="1458898"/>
                  <a:pt x="729449" y="1458898"/>
                </a:cubicBezTo>
                <a:cubicBezTo>
                  <a:pt x="326585" y="1458898"/>
                  <a:pt x="0" y="1132313"/>
                  <a:pt x="0" y="729449"/>
                </a:cubicBezTo>
                <a:cubicBezTo>
                  <a:pt x="0" y="326585"/>
                  <a:pt x="326585" y="0"/>
                  <a:pt x="7294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1A2AE6E5-5D18-44C2-AF4B-CD34DE0DB5CE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311316" y="1901672"/>
            <a:ext cx="1945197" cy="1945197"/>
          </a:xfrm>
          <a:custGeom>
            <a:avLst/>
            <a:gdLst>
              <a:gd name="connsiteX0" fmla="*/ 729449 w 1458898"/>
              <a:gd name="connsiteY0" fmla="*/ 0 h 1458898"/>
              <a:gd name="connsiteX1" fmla="*/ 1458898 w 1458898"/>
              <a:gd name="connsiteY1" fmla="*/ 729449 h 1458898"/>
              <a:gd name="connsiteX2" fmla="*/ 729449 w 1458898"/>
              <a:gd name="connsiteY2" fmla="*/ 1458898 h 1458898"/>
              <a:gd name="connsiteX3" fmla="*/ 0 w 1458898"/>
              <a:gd name="connsiteY3" fmla="*/ 729449 h 1458898"/>
              <a:gd name="connsiteX4" fmla="*/ 729449 w 1458898"/>
              <a:gd name="connsiteY4" fmla="*/ 0 h 145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898" h="1458898">
                <a:moveTo>
                  <a:pt x="729449" y="0"/>
                </a:moveTo>
                <a:cubicBezTo>
                  <a:pt x="1132313" y="0"/>
                  <a:pt x="1458898" y="326585"/>
                  <a:pt x="1458898" y="729449"/>
                </a:cubicBezTo>
                <a:cubicBezTo>
                  <a:pt x="1458898" y="1132313"/>
                  <a:pt x="1132313" y="1458898"/>
                  <a:pt x="729449" y="1458898"/>
                </a:cubicBezTo>
                <a:cubicBezTo>
                  <a:pt x="326585" y="1458898"/>
                  <a:pt x="0" y="1132313"/>
                  <a:pt x="0" y="729449"/>
                </a:cubicBezTo>
                <a:cubicBezTo>
                  <a:pt x="0" y="326585"/>
                  <a:pt x="326585" y="0"/>
                  <a:pt x="7294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D1D8AEC-5DDE-4ABC-BD5F-0CB818A8B40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786199" y="1901672"/>
            <a:ext cx="1945197" cy="1945197"/>
          </a:xfrm>
          <a:custGeom>
            <a:avLst/>
            <a:gdLst>
              <a:gd name="connsiteX0" fmla="*/ 729449 w 1458898"/>
              <a:gd name="connsiteY0" fmla="*/ 0 h 1458898"/>
              <a:gd name="connsiteX1" fmla="*/ 1458898 w 1458898"/>
              <a:gd name="connsiteY1" fmla="*/ 729449 h 1458898"/>
              <a:gd name="connsiteX2" fmla="*/ 729449 w 1458898"/>
              <a:gd name="connsiteY2" fmla="*/ 1458898 h 1458898"/>
              <a:gd name="connsiteX3" fmla="*/ 0 w 1458898"/>
              <a:gd name="connsiteY3" fmla="*/ 729449 h 1458898"/>
              <a:gd name="connsiteX4" fmla="*/ 729449 w 1458898"/>
              <a:gd name="connsiteY4" fmla="*/ 0 h 145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898" h="1458898">
                <a:moveTo>
                  <a:pt x="729449" y="0"/>
                </a:moveTo>
                <a:cubicBezTo>
                  <a:pt x="1132313" y="0"/>
                  <a:pt x="1458898" y="326585"/>
                  <a:pt x="1458898" y="729449"/>
                </a:cubicBezTo>
                <a:cubicBezTo>
                  <a:pt x="1458898" y="1132313"/>
                  <a:pt x="1132313" y="1458898"/>
                  <a:pt x="729449" y="1458898"/>
                </a:cubicBezTo>
                <a:cubicBezTo>
                  <a:pt x="326585" y="1458898"/>
                  <a:pt x="0" y="1132313"/>
                  <a:pt x="0" y="729449"/>
                </a:cubicBezTo>
                <a:cubicBezTo>
                  <a:pt x="0" y="326585"/>
                  <a:pt x="326585" y="0"/>
                  <a:pt x="7294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29D9AB7B-FA5E-459A-A8E6-BFA1F6C305F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63670" y="1901672"/>
            <a:ext cx="1945197" cy="1945197"/>
          </a:xfrm>
          <a:custGeom>
            <a:avLst/>
            <a:gdLst>
              <a:gd name="connsiteX0" fmla="*/ 729449 w 1458898"/>
              <a:gd name="connsiteY0" fmla="*/ 0 h 1458898"/>
              <a:gd name="connsiteX1" fmla="*/ 1458898 w 1458898"/>
              <a:gd name="connsiteY1" fmla="*/ 729449 h 1458898"/>
              <a:gd name="connsiteX2" fmla="*/ 729449 w 1458898"/>
              <a:gd name="connsiteY2" fmla="*/ 1458898 h 1458898"/>
              <a:gd name="connsiteX3" fmla="*/ 0 w 1458898"/>
              <a:gd name="connsiteY3" fmla="*/ 729449 h 1458898"/>
              <a:gd name="connsiteX4" fmla="*/ 729449 w 1458898"/>
              <a:gd name="connsiteY4" fmla="*/ 0 h 145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898" h="1458898">
                <a:moveTo>
                  <a:pt x="729449" y="0"/>
                </a:moveTo>
                <a:cubicBezTo>
                  <a:pt x="1132313" y="0"/>
                  <a:pt x="1458898" y="326585"/>
                  <a:pt x="1458898" y="729449"/>
                </a:cubicBezTo>
                <a:cubicBezTo>
                  <a:pt x="1458898" y="1132313"/>
                  <a:pt x="1132313" y="1458898"/>
                  <a:pt x="729449" y="1458898"/>
                </a:cubicBezTo>
                <a:cubicBezTo>
                  <a:pt x="326585" y="1458898"/>
                  <a:pt x="0" y="1132313"/>
                  <a:pt x="0" y="729449"/>
                </a:cubicBezTo>
                <a:cubicBezTo>
                  <a:pt x="0" y="326585"/>
                  <a:pt x="326585" y="0"/>
                  <a:pt x="7294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04F47D48-AB63-47D3-8DB4-65D455E071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53052" y="4465022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Use the “Shape Fill” to select an image</a:t>
            </a:r>
          </a:p>
          <a:p>
            <a:pPr lvl="0"/>
            <a:endParaRPr lang="en-US"/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E2E4426B-0DD0-42F3-9B49-95E3912E40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56151" y="4458268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Use the “Shape Fill” to select an image</a:t>
            </a:r>
          </a:p>
          <a:p>
            <a:pPr lvl="0"/>
            <a:endParaRPr lang="en-US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F0DF842D-FC35-4BCE-895B-769C2F2B90A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959249" y="4465022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Use the “Shape Fill” to select an image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88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 slide with callouts (GI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97DB453-4203-44B4-BACA-74A7815D51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11170" y="1620867"/>
            <a:ext cx="10697652" cy="45198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>
              <a:defRPr>
                <a:latin typeface="Encode Sans Normal" panose="02000000000000000000" pitchFamily="2" charset="0"/>
              </a:defRPr>
            </a:lvl2pPr>
          </a:lstStyle>
          <a:p>
            <a:pPr marL="0" indent="0">
              <a:buNone/>
            </a:pPr>
            <a:r>
              <a:rPr lang="en-US" sz="2133"/>
              <a:t>Participate in a </a:t>
            </a:r>
            <a:r>
              <a:rPr lang="en-US" sz="2133" b="1"/>
              <a:t>joint virtual recruiting tour:  </a:t>
            </a:r>
            <a:r>
              <a:rPr lang="en-US" sz="2133"/>
              <a:t>”How to get a job in the tech industry in Seattle” to undergrad tech programs at PNW universities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Individual company connections to recruiting managers at tech companies interested in presenting</a:t>
            </a:r>
            <a:br>
              <a:rPr lang="en-US" sz="1867">
                <a:solidFill>
                  <a:schemeClr val="tx1"/>
                </a:solidFill>
              </a:rPr>
            </a:br>
            <a:endParaRPr lang="en-US" sz="1867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33" b="1"/>
              <a:t>Sponsor a launch project </a:t>
            </a:r>
            <a:r>
              <a:rPr lang="en-US" sz="2133"/>
              <a:t>with a partner and/or student idea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Challenge Seattle committee funding to cover launch project expenses or full GIX Consortium membership; potential project topics</a:t>
            </a:r>
          </a:p>
          <a:p>
            <a:pPr marL="457189" lvl="1" indent="0">
              <a:buNone/>
            </a:pPr>
            <a:endParaRPr lang="en-US" sz="1867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33" b="1"/>
              <a:t>Sponsor full or partial scholarships </a:t>
            </a:r>
            <a:r>
              <a:rPr lang="en-US" sz="2133"/>
              <a:t>for under-represented minority or Cascadia-region students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Challenge Seattle funding to cover tuition fees to help further diversify our cohort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5F46B9-B048-4B14-A88B-E4931334C4DF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1A41842-F8FA-487D-8F7F-3F26AD674B0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Supporting Slide With Callouts </a:t>
            </a:r>
          </a:p>
          <a:p>
            <a:pPr lvl="0"/>
            <a:r>
              <a:rPr lang="en-US"/>
              <a:t>This Is The Second Line</a:t>
            </a:r>
          </a:p>
        </p:txBody>
      </p:sp>
    </p:spTree>
    <p:extLst>
      <p:ext uri="{BB962C8B-B14F-4D97-AF65-F5344CB8AC3E}">
        <p14:creationId xmlns:p14="http://schemas.microsoft.com/office/powerpoint/2010/main" val="4210191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h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rgbClr val="4B2E83"/>
              </a:solidFill>
            </a:endParaRP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r>
              <a:rPr lang="en-US"/>
              <a:t>Chapter Slide Without Image Example	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7386" y="1806397"/>
            <a:ext cx="11271436" cy="401549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>
              <a:defRPr sz="20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88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Ca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rgbClr val="4B2E83"/>
              </a:solidFill>
            </a:endParaRP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r>
              <a:rPr lang="en-US"/>
              <a:t>Chapter Slide With Callouts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7960B9B-47CB-4623-BFC4-C9224EF761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11170" y="1806397"/>
            <a:ext cx="10697652" cy="45198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>
              <a:defRPr>
                <a:latin typeface="Encode Sans Normal" panose="02000000000000000000" pitchFamily="2" charset="0"/>
              </a:defRPr>
            </a:lvl2pPr>
          </a:lstStyle>
          <a:p>
            <a:pPr marL="0" indent="0">
              <a:buNone/>
            </a:pPr>
            <a:r>
              <a:rPr lang="en-US" sz="2133"/>
              <a:t>Participate in a </a:t>
            </a:r>
            <a:r>
              <a:rPr lang="en-US" sz="2133" b="1"/>
              <a:t>joint virtual recruiting tour:  </a:t>
            </a:r>
            <a:r>
              <a:rPr lang="en-US" sz="2133"/>
              <a:t>”How to get a job in the tech industry in Seattle” to undergrad tech programs at PNW universities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Individual company connections to recruiting managers at tech companies interested in presenting</a:t>
            </a:r>
            <a:br>
              <a:rPr lang="en-US" sz="1867">
                <a:solidFill>
                  <a:schemeClr val="tx1"/>
                </a:solidFill>
              </a:rPr>
            </a:br>
            <a:endParaRPr lang="en-US" sz="1867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33" b="1"/>
              <a:t>Sponsor a launch project </a:t>
            </a:r>
            <a:r>
              <a:rPr lang="en-US" sz="2133"/>
              <a:t>with a partner and/or student idea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Challenge Seattle committee funding to cover launch project expenses or full GIX Consortium membership; potential project topics</a:t>
            </a:r>
          </a:p>
          <a:p>
            <a:pPr marL="457189" lvl="1" indent="0">
              <a:buNone/>
            </a:pPr>
            <a:endParaRPr lang="en-US" sz="1867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33" b="1"/>
              <a:t>Sponsor full or partial scholarships </a:t>
            </a:r>
            <a:r>
              <a:rPr lang="en-US" sz="2133"/>
              <a:t>for under-represented minority or Cascadia-region students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Challenge Seattle funding to cover tuition fees to help further diversify our cohort</a:t>
            </a:r>
          </a:p>
        </p:txBody>
      </p:sp>
    </p:spTree>
    <p:extLst>
      <p:ext uri="{BB962C8B-B14F-4D97-AF65-F5344CB8AC3E}">
        <p14:creationId xmlns:p14="http://schemas.microsoft.com/office/powerpoint/2010/main" val="2894122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large Image (Image 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Chapter Slide Denotes Main Topics</a:t>
            </a:r>
          </a:p>
          <a:p>
            <a:pPr lvl="0"/>
            <a:r>
              <a:rPr lang="en-US"/>
              <a:t>50/50 image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F99BDF-25B6-4C3E-B2C3-683A4226775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35520" y="1835920"/>
            <a:ext cx="5418241" cy="43390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BE4DE9-AD44-4643-B88C-22A230D31B3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39839" y="1835920"/>
            <a:ext cx="5468983" cy="43390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</p:txBody>
      </p:sp>
    </p:spTree>
    <p:extLst>
      <p:ext uri="{BB962C8B-B14F-4D97-AF65-F5344CB8AC3E}">
        <p14:creationId xmlns:p14="http://schemas.microsoft.com/office/powerpoint/2010/main" val="37024059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large Image (Image 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Chapter Slide Denotes Main Topics</a:t>
            </a:r>
          </a:p>
          <a:p>
            <a:pPr lvl="0"/>
            <a:r>
              <a:rPr lang="en-US"/>
              <a:t>50/50 image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F99BDF-25B6-4C3E-B2C3-683A4226775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90581" y="1835919"/>
            <a:ext cx="5418241" cy="42776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>
                <a:latin typeface="Encode Sans Normal" panose="02000000000000000000" pitchFamily="2" charset="0"/>
              </a:defRPr>
            </a:lvl1pPr>
            <a:lvl2pPr marL="457189" indent="0">
              <a:buNone/>
              <a:defRPr lang="en-US">
                <a:latin typeface="Encode Sans Normal" panose="02000000000000000000" pitchFamily="2" charset="0"/>
              </a:defRPr>
            </a:lvl2pPr>
            <a:lvl3pPr marL="914377" indent="0">
              <a:buNone/>
              <a:defRPr lang="en-US">
                <a:latin typeface="Encode Sans Normal" panose="02000000000000000000" pitchFamily="2" charset="0"/>
              </a:defRPr>
            </a:lvl3pPr>
            <a:lvl4pPr marL="1371566" indent="0">
              <a:buNone/>
              <a:defRPr lang="en-US">
                <a:latin typeface="Encode Sans Normal" panose="02000000000000000000" pitchFamily="2" charset="0"/>
              </a:defRPr>
            </a:lvl4pPr>
            <a:lvl5pPr marL="1828754" indent="0">
              <a:buNone/>
              <a:defRPr lang="en-US"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BE4DE9-AD44-4643-B88C-22A230D31B3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6574" y="1835919"/>
            <a:ext cx="5468983" cy="42776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</p:txBody>
      </p:sp>
    </p:spTree>
    <p:extLst>
      <p:ext uri="{BB962C8B-B14F-4D97-AF65-F5344CB8AC3E}">
        <p14:creationId xmlns:p14="http://schemas.microsoft.com/office/powerpoint/2010/main" val="2463068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Ca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r>
              <a:rPr lang="en-US"/>
              <a:t>Chapter Slide With Callouts	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97DB453-4203-44B4-BACA-74A7815D51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11170" y="1806397"/>
            <a:ext cx="10697652" cy="45198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>
              <a:defRPr>
                <a:latin typeface="Encode Sans Normal" panose="02000000000000000000" pitchFamily="2" charset="0"/>
              </a:defRPr>
            </a:lvl2pPr>
          </a:lstStyle>
          <a:p>
            <a:pPr marL="0" indent="0">
              <a:buNone/>
            </a:pPr>
            <a:r>
              <a:rPr lang="en-US" sz="2133"/>
              <a:t>Participate in a </a:t>
            </a:r>
            <a:r>
              <a:rPr lang="en-US" sz="2133" b="1"/>
              <a:t>joint virtual recruiting tour:  </a:t>
            </a:r>
            <a:r>
              <a:rPr lang="en-US" sz="2133"/>
              <a:t>”How to get a job in the tech industry in Seattle” to undergrad tech programs at PNW universities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Individual company connections to recruiting managers at tech companies interested in presenting</a:t>
            </a:r>
            <a:br>
              <a:rPr lang="en-US" sz="1867">
                <a:solidFill>
                  <a:schemeClr val="tx1"/>
                </a:solidFill>
              </a:rPr>
            </a:br>
            <a:endParaRPr lang="en-US" sz="1867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33" b="1"/>
              <a:t>Sponsor a launch project </a:t>
            </a:r>
            <a:r>
              <a:rPr lang="en-US" sz="2133"/>
              <a:t>with a partner and/or student idea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Challenge Seattle committee funding to cover launch project expenses or full GIX Consortium membership; potential project topics</a:t>
            </a:r>
          </a:p>
          <a:p>
            <a:pPr marL="457189" lvl="1" indent="0">
              <a:buNone/>
            </a:pPr>
            <a:endParaRPr lang="en-US" sz="1867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33" b="1"/>
              <a:t>Sponsor full or partial scholarships </a:t>
            </a:r>
            <a:r>
              <a:rPr lang="en-US" sz="2133"/>
              <a:t>for under-represented minority or Cascadia-region students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Challenge Seattle funding to cover tuition fees to help further diversify our cohort</a:t>
            </a:r>
          </a:p>
        </p:txBody>
      </p:sp>
    </p:spTree>
    <p:extLst>
      <p:ext uri="{BB962C8B-B14F-4D97-AF65-F5344CB8AC3E}">
        <p14:creationId xmlns:p14="http://schemas.microsoft.com/office/powerpoint/2010/main" val="1270685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Small Image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Chapter Slide Denotes Main Topics</a:t>
            </a:r>
          </a:p>
          <a:p>
            <a:pPr lvl="0"/>
            <a:r>
              <a:rPr lang="en-US"/>
              <a:t>Also Available With Image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101288" y="1806397"/>
            <a:ext cx="6707533" cy="401549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>
              <a:defRPr sz="20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marL="0" indent="0">
              <a:buNone/>
            </a:pPr>
            <a:endParaRPr lang="en-US"/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8A450CE8-E6FE-4E20-9C80-EEF7C8F7538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36574" y="2872317"/>
            <a:ext cx="4195233" cy="24722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25024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small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Chapter Slide Denotes Main Topics</a:t>
            </a:r>
          </a:p>
          <a:p>
            <a:pPr lvl="0"/>
            <a:r>
              <a:rPr lang="en-US"/>
              <a:t>50/50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BE4DE9-AD44-4643-B88C-22A230D31B3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613652" y="2872317"/>
            <a:ext cx="4195233" cy="24722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E8BCB0B9-6855-4F45-9393-6730EC5D81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574" y="1806397"/>
            <a:ext cx="6707533" cy="401549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>
              <a:defRPr sz="20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355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,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Supporting Slide Expands on Main Topics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37386" y="1576106"/>
            <a:ext cx="11271436" cy="401549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 marL="457189" indent="0">
              <a:buFontTx/>
              <a:buNone/>
              <a:defRPr sz="20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575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 with large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Supporting Slide Expands on Main Topics</a:t>
            </a:r>
          </a:p>
          <a:p>
            <a:pPr lvl="0"/>
            <a:r>
              <a:rPr lang="en-US"/>
              <a:t>This Is The Second Line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D918A6E2-F936-4B43-91E1-28FA62CBC7D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89736" y="1561404"/>
            <a:ext cx="5418241" cy="4410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DF9237B1-FC0D-4A79-95F7-555C13DF0C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6574" y="1561404"/>
            <a:ext cx="5468983" cy="4410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</p:txBody>
      </p:sp>
    </p:spTree>
    <p:extLst>
      <p:ext uri="{BB962C8B-B14F-4D97-AF65-F5344CB8AC3E}">
        <p14:creationId xmlns:p14="http://schemas.microsoft.com/office/powerpoint/2010/main" val="6453561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 with large image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Supporting Slide Expands on Main Topics</a:t>
            </a:r>
          </a:p>
          <a:p>
            <a:pPr lvl="0"/>
            <a:r>
              <a:rPr lang="en-US"/>
              <a:t>This Is The Second Line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EE4A11-B99E-4BDF-9151-6EAD3F25145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36574" y="1561404"/>
            <a:ext cx="5418241" cy="4410909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589CE3-3E62-4D4F-AC2F-CA6459F2192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39839" y="1561404"/>
            <a:ext cx="5468983" cy="4410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</p:txBody>
      </p:sp>
    </p:spTree>
    <p:extLst>
      <p:ext uri="{BB962C8B-B14F-4D97-AF65-F5344CB8AC3E}">
        <p14:creationId xmlns:p14="http://schemas.microsoft.com/office/powerpoint/2010/main" val="40877067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pporting with arro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53991" y="371511"/>
            <a:ext cx="10912883" cy="46779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30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Slide with Arrow Bullets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7387" y="1062012"/>
            <a:ext cx="10769275" cy="4015497"/>
          </a:xfrm>
          <a:prstGeom prst="rect">
            <a:avLst/>
          </a:prstGeom>
        </p:spPr>
        <p:txBody>
          <a:bodyPr/>
          <a:lstStyle>
            <a:lvl1pPr marL="342891" indent="-342891">
              <a:buFontTx/>
              <a:buBlip>
                <a:blip r:embed="rId2"/>
              </a:buBlip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 marL="742932" indent="-285744">
              <a:buFontTx/>
              <a:buBlip>
                <a:blip r:embed="rId2"/>
              </a:buBlip>
              <a:defRPr sz="20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Tx/>
              <a:buBlip>
                <a:blip r:embed="rId2"/>
              </a:buBlip>
              <a:defRPr sz="18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3pPr>
            <a:lvl4pPr marL="1600160" indent="-228594">
              <a:buFontTx/>
              <a:buBlip>
                <a:blip r:embed="rId2"/>
              </a:buBlip>
              <a:defRPr sz="16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Tx/>
              <a:buBlip>
                <a:blip r:embed="rId2"/>
              </a:buBlip>
              <a:defRPr sz="1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lvl="0"/>
            <a:r>
              <a:rPr lang="en-US"/>
              <a:t>Bulleted content here (Open Sans Light, 24 pt.)</a:t>
            </a:r>
          </a:p>
          <a:p>
            <a:pPr lvl="1"/>
            <a:r>
              <a:rPr lang="en-US"/>
              <a:t>Second level (Open Sans Light, 20)</a:t>
            </a:r>
          </a:p>
          <a:p>
            <a:pPr lvl="2"/>
            <a:r>
              <a:rPr lang="en-US"/>
              <a:t>Third level (Open Sans Light, 18)</a:t>
            </a:r>
          </a:p>
          <a:p>
            <a:pPr lvl="3"/>
            <a:r>
              <a:rPr lang="en-US"/>
              <a:t>Fourth level (Open Sans Light, 16)</a:t>
            </a:r>
          </a:p>
          <a:p>
            <a:pPr lvl="4"/>
            <a:r>
              <a:rPr lang="en-US"/>
              <a:t>Fifth level (Open Sans Light, 14)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8C07CC-98DC-4E60-9625-9771BF5948FE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41549796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0" userDrawn="1">
          <p15:clr>
            <a:srgbClr val="FBAE40"/>
          </p15:clr>
        </p15:guide>
        <p15:guide id="2" pos="352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 with arrow bullets + small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Supporting Slide + Image and arrow bullets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DC998001-3598-4984-9030-9F8EF7789E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22800" y="1541497"/>
            <a:ext cx="7186021" cy="4015497"/>
          </a:xfrm>
          <a:prstGeom prst="rect">
            <a:avLst/>
          </a:prstGeom>
        </p:spPr>
        <p:txBody>
          <a:bodyPr/>
          <a:lstStyle>
            <a:lvl1pPr marL="342891" indent="-342891">
              <a:buFontTx/>
              <a:buBlip>
                <a:blip r:embed="rId2"/>
              </a:buBlip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 marL="742932" indent="-285744">
              <a:buFontTx/>
              <a:buBlip>
                <a:blip r:embed="rId2"/>
              </a:buBlip>
              <a:defRPr sz="20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>
              <a:buBlip>
                <a:blip r:embed="rId2"/>
              </a:buBlip>
            </a:pPr>
            <a:r>
              <a:rPr lang="en-US"/>
              <a:t>Bullet points reflect callout style seen on GIXNetwork.org</a:t>
            </a:r>
          </a:p>
          <a:p>
            <a:pPr lvl="1">
              <a:buBlip>
                <a:blip r:embed="rId2"/>
              </a:buBlip>
            </a:pPr>
            <a:r>
              <a:rPr lang="en-US"/>
              <a:t>1</a:t>
            </a:r>
          </a:p>
          <a:p>
            <a:pPr lvl="1">
              <a:buBlip>
                <a:blip r:embed="rId2"/>
              </a:buBlip>
            </a:pPr>
            <a:r>
              <a:rPr lang="en-US"/>
              <a:t>2</a:t>
            </a:r>
          </a:p>
          <a:p>
            <a:pPr lvl="1">
              <a:buBlip>
                <a:blip r:embed="rId2"/>
              </a:buBlip>
            </a:pPr>
            <a:r>
              <a:rPr lang="en-US"/>
              <a:t>3</a:t>
            </a:r>
          </a:p>
          <a:p>
            <a:pPr>
              <a:buBlip>
                <a:blip r:embed="rId2"/>
              </a:buBlip>
            </a:pPr>
            <a:endParaRPr lang="en-US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69855AC8-BE31-4EBE-8F57-EADE6A8E42A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6574" y="2266544"/>
            <a:ext cx="3769783" cy="2565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0561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 with arrow bullets + small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Supporting Slide + Image and arrow bullets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E88D6EBF-EC52-457F-965F-52D177A9039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574" y="1541497"/>
            <a:ext cx="7186021" cy="4015497"/>
          </a:xfrm>
          <a:prstGeom prst="rect">
            <a:avLst/>
          </a:prstGeom>
        </p:spPr>
        <p:txBody>
          <a:bodyPr/>
          <a:lstStyle>
            <a:lvl1pPr marL="342891" indent="-342891">
              <a:buFontTx/>
              <a:buBlip>
                <a:blip r:embed="rId2"/>
              </a:buBlip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 marL="742932" indent="-285744">
              <a:buFontTx/>
              <a:buBlip>
                <a:blip r:embed="rId2"/>
              </a:buBlip>
              <a:defRPr sz="20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>
              <a:buBlip>
                <a:blip r:embed="rId2"/>
              </a:buBlip>
            </a:pPr>
            <a:r>
              <a:rPr lang="en-US"/>
              <a:t>Bullet points reflect callout style seen on GIXNetwork.org</a:t>
            </a:r>
          </a:p>
          <a:p>
            <a:pPr lvl="1">
              <a:buBlip>
                <a:blip r:embed="rId2"/>
              </a:buBlip>
            </a:pPr>
            <a:r>
              <a:rPr lang="en-US"/>
              <a:t>1</a:t>
            </a:r>
          </a:p>
          <a:p>
            <a:pPr lvl="1">
              <a:buBlip>
                <a:blip r:embed="rId2"/>
              </a:buBlip>
            </a:pPr>
            <a:r>
              <a:rPr lang="en-US"/>
              <a:t>2</a:t>
            </a:r>
          </a:p>
          <a:p>
            <a:pPr lvl="1">
              <a:buBlip>
                <a:blip r:embed="rId2"/>
              </a:buBlip>
            </a:pPr>
            <a:r>
              <a:rPr lang="en-US"/>
              <a:t>3</a:t>
            </a:r>
          </a:p>
          <a:p>
            <a:pPr>
              <a:buBlip>
                <a:blip r:embed="rId2"/>
              </a:buBlip>
            </a:pPr>
            <a:endParaRPr lang="en-US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0C0A3F7D-8E7E-47A5-91B3-8AFCC5BB990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39039" y="2266544"/>
            <a:ext cx="3769783" cy="2565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155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or Bio (Rect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Instructor Bios or Table of Contents Section</a:t>
            </a:r>
          </a:p>
          <a:p>
            <a:pPr lvl="0"/>
            <a:r>
              <a:rPr lang="en-US"/>
              <a:t>Duplicate / remove sections to meet your needs.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0C0A3F7D-8E7E-47A5-91B3-8AFCC5BB990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26512" y="1829121"/>
            <a:ext cx="2083325" cy="2645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11A55C59-FC7B-4305-8265-2B82B4CB9D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84251" y="1829121"/>
            <a:ext cx="2083325" cy="2645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FFDBBE30-5751-4ED9-903F-67267BF619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41990" y="1829121"/>
            <a:ext cx="2083325" cy="2645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FEC13F74-5A1F-435D-8609-875398FE3C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799728" y="1829121"/>
            <a:ext cx="2083325" cy="2645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5A5E76A-F241-469E-9104-12AA2BAF93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26067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CAA23CF1-9418-4AF3-8C59-8D8F4451D52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84251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4CEAF66D-1980-421C-AD05-1FEFE8F1ED4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2515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49521338-0B02-43D6-9831-6706AE28E2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799728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473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or Bio (Circular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Instructor Bios or Table of Contents Section</a:t>
            </a:r>
          </a:p>
          <a:p>
            <a:pPr lvl="0"/>
            <a:r>
              <a:rPr lang="en-US"/>
              <a:t>Duplicate / remove sections to meet your needs.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5A5E76A-F241-469E-9104-12AA2BAF93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26067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Use the “Shape Fill” to select an image</a:t>
            </a:r>
          </a:p>
          <a:p>
            <a:pPr lvl="0"/>
            <a:endParaRPr lang="en-US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CAA23CF1-9418-4AF3-8C59-8D8F4451D52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84251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4CEAF66D-1980-421C-AD05-1FEFE8F1ED4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2515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49521338-0B02-43D6-9831-6706AE28E2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799728" y="4715934"/>
            <a:ext cx="2082800" cy="9694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3">
                <a:latin typeface="Encode Sans Normal" panose="02000000000000000000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D166E5F-92FF-497F-A033-719DF4F3303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753052" y="1700567"/>
            <a:ext cx="1945197" cy="1945197"/>
          </a:xfrm>
          <a:custGeom>
            <a:avLst/>
            <a:gdLst>
              <a:gd name="connsiteX0" fmla="*/ 729449 w 1458898"/>
              <a:gd name="connsiteY0" fmla="*/ 0 h 1458898"/>
              <a:gd name="connsiteX1" fmla="*/ 1458898 w 1458898"/>
              <a:gd name="connsiteY1" fmla="*/ 729449 h 1458898"/>
              <a:gd name="connsiteX2" fmla="*/ 729449 w 1458898"/>
              <a:gd name="connsiteY2" fmla="*/ 1458898 h 1458898"/>
              <a:gd name="connsiteX3" fmla="*/ 0 w 1458898"/>
              <a:gd name="connsiteY3" fmla="*/ 729449 h 1458898"/>
              <a:gd name="connsiteX4" fmla="*/ 729449 w 1458898"/>
              <a:gd name="connsiteY4" fmla="*/ 0 h 145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898" h="1458898">
                <a:moveTo>
                  <a:pt x="729449" y="0"/>
                </a:moveTo>
                <a:cubicBezTo>
                  <a:pt x="1132313" y="0"/>
                  <a:pt x="1458898" y="326585"/>
                  <a:pt x="1458898" y="729449"/>
                </a:cubicBezTo>
                <a:cubicBezTo>
                  <a:pt x="1458898" y="1132313"/>
                  <a:pt x="1132313" y="1458898"/>
                  <a:pt x="729449" y="1458898"/>
                </a:cubicBezTo>
                <a:cubicBezTo>
                  <a:pt x="326585" y="1458898"/>
                  <a:pt x="0" y="1132313"/>
                  <a:pt x="0" y="729449"/>
                </a:cubicBezTo>
                <a:cubicBezTo>
                  <a:pt x="0" y="326585"/>
                  <a:pt x="326585" y="0"/>
                  <a:pt x="7294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1A2AE6E5-5D18-44C2-AF4B-CD34DE0DB5CE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311316" y="1700567"/>
            <a:ext cx="1945197" cy="1945197"/>
          </a:xfrm>
          <a:custGeom>
            <a:avLst/>
            <a:gdLst>
              <a:gd name="connsiteX0" fmla="*/ 729449 w 1458898"/>
              <a:gd name="connsiteY0" fmla="*/ 0 h 1458898"/>
              <a:gd name="connsiteX1" fmla="*/ 1458898 w 1458898"/>
              <a:gd name="connsiteY1" fmla="*/ 729449 h 1458898"/>
              <a:gd name="connsiteX2" fmla="*/ 729449 w 1458898"/>
              <a:gd name="connsiteY2" fmla="*/ 1458898 h 1458898"/>
              <a:gd name="connsiteX3" fmla="*/ 0 w 1458898"/>
              <a:gd name="connsiteY3" fmla="*/ 729449 h 1458898"/>
              <a:gd name="connsiteX4" fmla="*/ 729449 w 1458898"/>
              <a:gd name="connsiteY4" fmla="*/ 0 h 145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898" h="1458898">
                <a:moveTo>
                  <a:pt x="729449" y="0"/>
                </a:moveTo>
                <a:cubicBezTo>
                  <a:pt x="1132313" y="0"/>
                  <a:pt x="1458898" y="326585"/>
                  <a:pt x="1458898" y="729449"/>
                </a:cubicBezTo>
                <a:cubicBezTo>
                  <a:pt x="1458898" y="1132313"/>
                  <a:pt x="1132313" y="1458898"/>
                  <a:pt x="729449" y="1458898"/>
                </a:cubicBezTo>
                <a:cubicBezTo>
                  <a:pt x="326585" y="1458898"/>
                  <a:pt x="0" y="1132313"/>
                  <a:pt x="0" y="729449"/>
                </a:cubicBezTo>
                <a:cubicBezTo>
                  <a:pt x="0" y="326585"/>
                  <a:pt x="326585" y="0"/>
                  <a:pt x="7294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D1D8AEC-5DDE-4ABC-BD5F-0CB818A8B40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786199" y="1700567"/>
            <a:ext cx="1945197" cy="1945197"/>
          </a:xfrm>
          <a:custGeom>
            <a:avLst/>
            <a:gdLst>
              <a:gd name="connsiteX0" fmla="*/ 729449 w 1458898"/>
              <a:gd name="connsiteY0" fmla="*/ 0 h 1458898"/>
              <a:gd name="connsiteX1" fmla="*/ 1458898 w 1458898"/>
              <a:gd name="connsiteY1" fmla="*/ 729449 h 1458898"/>
              <a:gd name="connsiteX2" fmla="*/ 729449 w 1458898"/>
              <a:gd name="connsiteY2" fmla="*/ 1458898 h 1458898"/>
              <a:gd name="connsiteX3" fmla="*/ 0 w 1458898"/>
              <a:gd name="connsiteY3" fmla="*/ 729449 h 1458898"/>
              <a:gd name="connsiteX4" fmla="*/ 729449 w 1458898"/>
              <a:gd name="connsiteY4" fmla="*/ 0 h 145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898" h="1458898">
                <a:moveTo>
                  <a:pt x="729449" y="0"/>
                </a:moveTo>
                <a:cubicBezTo>
                  <a:pt x="1132313" y="0"/>
                  <a:pt x="1458898" y="326585"/>
                  <a:pt x="1458898" y="729449"/>
                </a:cubicBezTo>
                <a:cubicBezTo>
                  <a:pt x="1458898" y="1132313"/>
                  <a:pt x="1132313" y="1458898"/>
                  <a:pt x="729449" y="1458898"/>
                </a:cubicBezTo>
                <a:cubicBezTo>
                  <a:pt x="326585" y="1458898"/>
                  <a:pt x="0" y="1132313"/>
                  <a:pt x="0" y="729449"/>
                </a:cubicBezTo>
                <a:cubicBezTo>
                  <a:pt x="0" y="326585"/>
                  <a:pt x="326585" y="0"/>
                  <a:pt x="7294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29D9AB7B-FA5E-459A-A8E6-BFA1F6C305F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63670" y="1700567"/>
            <a:ext cx="1945197" cy="1945197"/>
          </a:xfrm>
          <a:custGeom>
            <a:avLst/>
            <a:gdLst>
              <a:gd name="connsiteX0" fmla="*/ 729449 w 1458898"/>
              <a:gd name="connsiteY0" fmla="*/ 0 h 1458898"/>
              <a:gd name="connsiteX1" fmla="*/ 1458898 w 1458898"/>
              <a:gd name="connsiteY1" fmla="*/ 729449 h 1458898"/>
              <a:gd name="connsiteX2" fmla="*/ 729449 w 1458898"/>
              <a:gd name="connsiteY2" fmla="*/ 1458898 h 1458898"/>
              <a:gd name="connsiteX3" fmla="*/ 0 w 1458898"/>
              <a:gd name="connsiteY3" fmla="*/ 729449 h 1458898"/>
              <a:gd name="connsiteX4" fmla="*/ 729449 w 1458898"/>
              <a:gd name="connsiteY4" fmla="*/ 0 h 145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898" h="1458898">
                <a:moveTo>
                  <a:pt x="729449" y="0"/>
                </a:moveTo>
                <a:cubicBezTo>
                  <a:pt x="1132313" y="0"/>
                  <a:pt x="1458898" y="326585"/>
                  <a:pt x="1458898" y="729449"/>
                </a:cubicBezTo>
                <a:cubicBezTo>
                  <a:pt x="1458898" y="1132313"/>
                  <a:pt x="1132313" y="1458898"/>
                  <a:pt x="729449" y="1458898"/>
                </a:cubicBezTo>
                <a:cubicBezTo>
                  <a:pt x="326585" y="1458898"/>
                  <a:pt x="0" y="1132313"/>
                  <a:pt x="0" y="729449"/>
                </a:cubicBezTo>
                <a:cubicBezTo>
                  <a:pt x="0" y="326585"/>
                  <a:pt x="326585" y="0"/>
                  <a:pt x="72944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1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large Image (Image 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Chapter Slide Denotes Main Topics</a:t>
            </a:r>
          </a:p>
          <a:p>
            <a:pPr lvl="0"/>
            <a:r>
              <a:rPr lang="en-US"/>
              <a:t>50/50 image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F99BDF-25B6-4C3E-B2C3-683A4226775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35520" y="1835920"/>
            <a:ext cx="5418241" cy="39014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BE4DE9-AD44-4643-B88C-22A230D31B3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39839" y="1835920"/>
            <a:ext cx="5468983" cy="39014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</p:txBody>
      </p:sp>
    </p:spTree>
    <p:extLst>
      <p:ext uri="{BB962C8B-B14F-4D97-AF65-F5344CB8AC3E}">
        <p14:creationId xmlns:p14="http://schemas.microsoft.com/office/powerpoint/2010/main" val="31051789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 - Ca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Supporting Slide With Callouts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C43E18-DD19-489C-8691-68AD2C4D8DC0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B2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964A566-A9F9-4E47-94B1-1D7331953C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11170" y="1620867"/>
            <a:ext cx="10697652" cy="45198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>
              <a:defRPr>
                <a:latin typeface="Encode Sans Normal" panose="02000000000000000000" pitchFamily="2" charset="0"/>
              </a:defRPr>
            </a:lvl2pPr>
          </a:lstStyle>
          <a:p>
            <a:pPr marL="0" indent="0">
              <a:buNone/>
            </a:pPr>
            <a:r>
              <a:rPr lang="en-US" sz="2133"/>
              <a:t>Participate in a </a:t>
            </a:r>
            <a:r>
              <a:rPr lang="en-US" sz="2133" b="1"/>
              <a:t>joint virtual recruiting tour:  </a:t>
            </a:r>
            <a:r>
              <a:rPr lang="en-US" sz="2133"/>
              <a:t>”How to get a job in the tech industry in Seattle” to undergrad tech programs at PNW universities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Individual company connections to recruiting managers at tech companies interested in presenting</a:t>
            </a:r>
            <a:br>
              <a:rPr lang="en-US" sz="1867">
                <a:solidFill>
                  <a:schemeClr val="tx1"/>
                </a:solidFill>
              </a:rPr>
            </a:br>
            <a:endParaRPr lang="en-US" sz="1867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33" b="1"/>
              <a:t>Sponsor a launch project </a:t>
            </a:r>
            <a:r>
              <a:rPr lang="en-US" sz="2133"/>
              <a:t>with a partner and/or student idea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Challenge Seattle committee funding to cover launch project expenses or full GIX Consortium membership; potential project topics</a:t>
            </a:r>
          </a:p>
          <a:p>
            <a:pPr marL="457189" lvl="1" indent="0">
              <a:buNone/>
            </a:pPr>
            <a:endParaRPr lang="en-US" sz="1867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33" b="1"/>
              <a:t>Sponsor full or partial scholarships </a:t>
            </a:r>
            <a:r>
              <a:rPr lang="en-US" sz="2133"/>
              <a:t>for under-represented minority or Cascadia-region students</a:t>
            </a:r>
          </a:p>
          <a:p>
            <a:pPr marL="391574" lvl="1" indent="-281510"/>
            <a:r>
              <a:rPr lang="en-US" sz="1867">
                <a:solidFill>
                  <a:schemeClr val="tx1"/>
                </a:solidFill>
              </a:rPr>
              <a:t>Need: Challenge Seattle funding to cover tuition fees to help further diversify our cohort</a:t>
            </a:r>
          </a:p>
        </p:txBody>
      </p:sp>
    </p:spTree>
    <p:extLst>
      <p:ext uri="{BB962C8B-B14F-4D97-AF65-F5344CB8AC3E}">
        <p14:creationId xmlns:p14="http://schemas.microsoft.com/office/powerpoint/2010/main" val="122836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X One Line title, subheader, dat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CC5AC2-1941-FB4F-AC94-B93B40CBFA54}"/>
              </a:ext>
            </a:extLst>
          </p:cNvPr>
          <p:cNvSpPr/>
          <p:nvPr userDrawn="1"/>
        </p:nvSpPr>
        <p:spPr>
          <a:xfrm>
            <a:off x="0" y="6218561"/>
            <a:ext cx="12192000" cy="63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C6DE702F-65D7-46E0-9450-897C6710CAE5}"/>
              </a:ext>
            </a:extLst>
          </p:cNvPr>
          <p:cNvSpPr txBox="1">
            <a:spLocks/>
          </p:cNvSpPr>
          <p:nvPr userDrawn="1"/>
        </p:nvSpPr>
        <p:spPr>
          <a:xfrm>
            <a:off x="792481" y="5225848"/>
            <a:ext cx="438463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579A453-DD76-4B2B-9F0E-3357773CDE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4201" y="885675"/>
            <a:ext cx="8995657" cy="5565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3" b="1" cap="all" baseline="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A89EDBA-697F-4E2E-932A-3346E8C265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24200" y="1557359"/>
            <a:ext cx="8995656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FD10A9A-3FB4-443B-81A7-10858AA53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24200" y="2165715"/>
            <a:ext cx="2159000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05/20/2020</a:t>
            </a:r>
          </a:p>
        </p:txBody>
      </p:sp>
      <p:pic>
        <p:nvPicPr>
          <p:cNvPr id="7" name="Picture 6" descr="A picture containing clock, drawing&#10;&#10;Description automatically generated">
            <a:extLst>
              <a:ext uri="{FF2B5EF4-FFF2-40B4-BE49-F238E27FC236}">
                <a16:creationId xmlns:a16="http://schemas.microsoft.com/office/drawing/2014/main" id="{FFE8FC52-236C-4D4F-8F6E-1099B9ACB3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2357" y="279426"/>
            <a:ext cx="2355241" cy="16419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0645E3-EEC1-48B4-B6D9-BAED1CEB13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9356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X One Line title, dat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CC5AC2-1941-FB4F-AC94-B93B40CBFA54}"/>
              </a:ext>
            </a:extLst>
          </p:cNvPr>
          <p:cNvSpPr/>
          <p:nvPr userDrawn="1"/>
        </p:nvSpPr>
        <p:spPr>
          <a:xfrm>
            <a:off x="0" y="6218561"/>
            <a:ext cx="12192000" cy="63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C6DE702F-65D7-46E0-9450-897C6710CAE5}"/>
              </a:ext>
            </a:extLst>
          </p:cNvPr>
          <p:cNvSpPr txBox="1">
            <a:spLocks/>
          </p:cNvSpPr>
          <p:nvPr userDrawn="1"/>
        </p:nvSpPr>
        <p:spPr>
          <a:xfrm>
            <a:off x="792481" y="5225848"/>
            <a:ext cx="438463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579A453-DD76-4B2B-9F0E-3357773CDE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4201" y="885675"/>
            <a:ext cx="8995657" cy="5565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3" b="1" cap="all" baseline="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FD10A9A-3FB4-443B-81A7-10858AA53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24200" y="1615280"/>
            <a:ext cx="2159000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05/20/2020</a:t>
            </a:r>
          </a:p>
        </p:txBody>
      </p:sp>
      <p:pic>
        <p:nvPicPr>
          <p:cNvPr id="7" name="Picture 6" descr="A picture containing clock, drawing&#10;&#10;Description automatically generated">
            <a:extLst>
              <a:ext uri="{FF2B5EF4-FFF2-40B4-BE49-F238E27FC236}">
                <a16:creationId xmlns:a16="http://schemas.microsoft.com/office/drawing/2014/main" id="{FFE8FC52-236C-4D4F-8F6E-1099B9ACB3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2357" y="279426"/>
            <a:ext cx="2355241" cy="16419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0645E3-EEC1-48B4-B6D9-BAED1CEB13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59678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X_Two line title, dat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CC5AC2-1941-FB4F-AC94-B93B40CBFA54}"/>
              </a:ext>
            </a:extLst>
          </p:cNvPr>
          <p:cNvSpPr/>
          <p:nvPr userDrawn="1"/>
        </p:nvSpPr>
        <p:spPr>
          <a:xfrm>
            <a:off x="0" y="6218561"/>
            <a:ext cx="12192000" cy="63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C6DE702F-65D7-46E0-9450-897C6710CAE5}"/>
              </a:ext>
            </a:extLst>
          </p:cNvPr>
          <p:cNvSpPr txBox="1">
            <a:spLocks/>
          </p:cNvSpPr>
          <p:nvPr userDrawn="1"/>
        </p:nvSpPr>
        <p:spPr>
          <a:xfrm>
            <a:off x="792481" y="5225848"/>
            <a:ext cx="438463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579A453-DD76-4B2B-9F0E-3357773CDE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4201" y="214363"/>
            <a:ext cx="8995657" cy="1270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3" b="1" cap="all" baseline="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r>
              <a:rPr lang="en-US"/>
              <a:t>LINE TWO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FD10A9A-3FB4-443B-81A7-10858AA53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24200" y="1658332"/>
            <a:ext cx="2159000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7" name="Picture 6" descr="A picture containing clock, drawing&#10;&#10;Description automatically generated">
            <a:extLst>
              <a:ext uri="{FF2B5EF4-FFF2-40B4-BE49-F238E27FC236}">
                <a16:creationId xmlns:a16="http://schemas.microsoft.com/office/drawing/2014/main" id="{FFE8FC52-236C-4D4F-8F6E-1099B9ACB3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2357" y="279426"/>
            <a:ext cx="2355241" cy="16419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0645E3-EEC1-48B4-B6D9-BAED1CEB13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34050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X Two line title, subheader, date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CC5AC2-1941-FB4F-AC94-B93B40CBFA54}"/>
              </a:ext>
            </a:extLst>
          </p:cNvPr>
          <p:cNvSpPr/>
          <p:nvPr userDrawn="1"/>
        </p:nvSpPr>
        <p:spPr>
          <a:xfrm>
            <a:off x="0" y="6218561"/>
            <a:ext cx="12192000" cy="63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C6DE702F-65D7-46E0-9450-897C6710CAE5}"/>
              </a:ext>
            </a:extLst>
          </p:cNvPr>
          <p:cNvSpPr txBox="1">
            <a:spLocks/>
          </p:cNvSpPr>
          <p:nvPr userDrawn="1"/>
        </p:nvSpPr>
        <p:spPr>
          <a:xfrm>
            <a:off x="792481" y="5225848"/>
            <a:ext cx="438463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579A453-DD76-4B2B-9F0E-3357773CDE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24201" y="214363"/>
            <a:ext cx="8995657" cy="1270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3" b="1" cap="all" baseline="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r>
              <a:rPr lang="en-US"/>
              <a:t>LINE TWO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A89EDBA-697F-4E2E-932A-3346E8C265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24200" y="1522146"/>
            <a:ext cx="8995656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 err="1"/>
              <a:t>Subheader</a:t>
            </a:r>
            <a:endParaRPr lang="en-US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FD10A9A-3FB4-443B-81A7-10858AA53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24200" y="2225078"/>
            <a:ext cx="2159000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7" name="Picture 6" descr="A picture containing clock, drawing&#10;&#10;Description automatically generated">
            <a:extLst>
              <a:ext uri="{FF2B5EF4-FFF2-40B4-BE49-F238E27FC236}">
                <a16:creationId xmlns:a16="http://schemas.microsoft.com/office/drawing/2014/main" id="{FFE8FC52-236C-4D4F-8F6E-1099B9ACB3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2357" y="279426"/>
            <a:ext cx="2355241" cy="16419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0645E3-EEC1-48B4-B6D9-BAED1CEB13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353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STI One line title,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CC5AC2-1941-FB4F-AC94-B93B40CBFA54}"/>
              </a:ext>
            </a:extLst>
          </p:cNvPr>
          <p:cNvSpPr/>
          <p:nvPr userDrawn="1"/>
        </p:nvSpPr>
        <p:spPr>
          <a:xfrm>
            <a:off x="0" y="6218561"/>
            <a:ext cx="12192000" cy="63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C6DE702F-65D7-46E0-9450-897C6710CAE5}"/>
              </a:ext>
            </a:extLst>
          </p:cNvPr>
          <p:cNvSpPr txBox="1">
            <a:spLocks/>
          </p:cNvSpPr>
          <p:nvPr userDrawn="1"/>
        </p:nvSpPr>
        <p:spPr>
          <a:xfrm>
            <a:off x="792481" y="5225848"/>
            <a:ext cx="438463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579A453-DD76-4B2B-9F0E-3357773CDE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85444" y="237892"/>
            <a:ext cx="8851373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3" b="1" cap="all" baseline="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FD10A9A-3FB4-443B-81A7-10858AA53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85444" y="904170"/>
            <a:ext cx="2123016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EA046C-BBCA-4C27-B572-5B829AC9DB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9389E8EF-EB76-EC47-86DE-55D2EC967D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889" y="299954"/>
            <a:ext cx="3018403" cy="49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9707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STI Two line title, subheader,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CC5AC2-1941-FB4F-AC94-B93B40CBFA54}"/>
              </a:ext>
            </a:extLst>
          </p:cNvPr>
          <p:cNvSpPr/>
          <p:nvPr userDrawn="1"/>
        </p:nvSpPr>
        <p:spPr>
          <a:xfrm>
            <a:off x="0" y="6218561"/>
            <a:ext cx="12192000" cy="63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C6DE702F-65D7-46E0-9450-897C6710CAE5}"/>
              </a:ext>
            </a:extLst>
          </p:cNvPr>
          <p:cNvSpPr txBox="1">
            <a:spLocks/>
          </p:cNvSpPr>
          <p:nvPr userDrawn="1"/>
        </p:nvSpPr>
        <p:spPr>
          <a:xfrm>
            <a:off x="792481" y="5225848"/>
            <a:ext cx="438463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579A453-DD76-4B2B-9F0E-3357773CDE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85444" y="214363"/>
            <a:ext cx="8851373" cy="1270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3" b="1" cap="all" baseline="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r>
              <a:rPr lang="en-US"/>
              <a:t>LINE TWO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A89EDBA-697F-4E2E-932A-3346E8C265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85443" y="1486807"/>
            <a:ext cx="8851373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Sub-header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FD10A9A-3FB4-443B-81A7-10858AA53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85444" y="2217535"/>
            <a:ext cx="2123016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EA046C-BBCA-4C27-B572-5B829AC9DB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9389E8EF-EB76-EC47-86DE-55D2EC967D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889" y="299954"/>
            <a:ext cx="3018403" cy="49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8218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STI Two line title,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CC5AC2-1941-FB4F-AC94-B93B40CBFA54}"/>
              </a:ext>
            </a:extLst>
          </p:cNvPr>
          <p:cNvSpPr/>
          <p:nvPr userDrawn="1"/>
        </p:nvSpPr>
        <p:spPr>
          <a:xfrm>
            <a:off x="0" y="6218561"/>
            <a:ext cx="12192000" cy="63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C6DE702F-65D7-46E0-9450-897C6710CAE5}"/>
              </a:ext>
            </a:extLst>
          </p:cNvPr>
          <p:cNvSpPr txBox="1">
            <a:spLocks/>
          </p:cNvSpPr>
          <p:nvPr userDrawn="1"/>
        </p:nvSpPr>
        <p:spPr>
          <a:xfrm>
            <a:off x="792481" y="5225848"/>
            <a:ext cx="438463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579A453-DD76-4B2B-9F0E-3357773CDE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85444" y="214363"/>
            <a:ext cx="8851373" cy="1270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3" b="1" cap="all" baseline="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r>
              <a:rPr lang="en-US"/>
              <a:t>LINE TWO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FD10A9A-3FB4-443B-81A7-10858AA53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85444" y="1619642"/>
            <a:ext cx="2123016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EA046C-BBCA-4C27-B572-5B829AC9DB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9389E8EF-EB76-EC47-86DE-55D2EC967D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889" y="299954"/>
            <a:ext cx="3018403" cy="49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204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STI_One line title, subheader,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CC5AC2-1941-FB4F-AC94-B93B40CBFA54}"/>
              </a:ext>
            </a:extLst>
          </p:cNvPr>
          <p:cNvSpPr/>
          <p:nvPr userDrawn="1"/>
        </p:nvSpPr>
        <p:spPr>
          <a:xfrm>
            <a:off x="0" y="6218561"/>
            <a:ext cx="12192000" cy="63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C6DE702F-65D7-46E0-9450-897C6710CAE5}"/>
              </a:ext>
            </a:extLst>
          </p:cNvPr>
          <p:cNvSpPr txBox="1">
            <a:spLocks/>
          </p:cNvSpPr>
          <p:nvPr userDrawn="1"/>
        </p:nvSpPr>
        <p:spPr>
          <a:xfrm>
            <a:off x="792481" y="5225848"/>
            <a:ext cx="4384639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b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579A453-DD76-4B2B-9F0E-3357773CDE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85444" y="237892"/>
            <a:ext cx="8851373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3" b="1" cap="all" baseline="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A89EDBA-697F-4E2E-932A-3346E8C265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85443" y="865479"/>
            <a:ext cx="8851373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Sub-header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FD10A9A-3FB4-443B-81A7-10858AA53D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85444" y="1596207"/>
            <a:ext cx="2123016" cy="49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Encode Sans Normal" panose="02000000000000000000" pitchFamily="2" charset="0"/>
              </a:defRPr>
            </a:lvl1pPr>
            <a:lvl5pPr>
              <a:defRPr/>
            </a:lvl5pPr>
          </a:lstStyle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EA046C-BBCA-4C27-B572-5B829AC9DB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9389E8EF-EB76-EC47-86DE-55D2EC967D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889" y="299954"/>
            <a:ext cx="3018403" cy="49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4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ign on the side of a building&#10;&#10;Description automatically generated">
            <a:extLst>
              <a:ext uri="{FF2B5EF4-FFF2-40B4-BE49-F238E27FC236}">
                <a16:creationId xmlns:a16="http://schemas.microsoft.com/office/drawing/2014/main" id="{09C875B8-B7D5-41A5-86B5-793F31CD1D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7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0"/>
            <a:ext cx="12234671" cy="68600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5F9C48-5B70-41FA-82D7-2E907E9ED46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8877" y="93431"/>
            <a:ext cx="8667835" cy="2387600"/>
          </a:xfrm>
          <a:prstGeom prst="rect">
            <a:avLst/>
          </a:prstGeom>
          <a:effectLst>
            <a:outerShdw blurRad="76200" dist="50800" dir="2700000" algn="tl" rotWithShape="0">
              <a:prstClr val="black">
                <a:alpha val="59000"/>
              </a:prstClr>
            </a:outerShdw>
          </a:effectLst>
        </p:spPr>
        <p:txBody>
          <a:bodyPr anchor="b"/>
          <a:lstStyle>
            <a:lvl1pPr algn="l">
              <a:defRPr sz="6000" b="1" strike="noStrike">
                <a:solidFill>
                  <a:schemeClr val="bg1"/>
                </a:solidFill>
                <a:latin typeface="Encode Sans Normal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8CFD88-F650-420E-9EA2-150ABE82639E}"/>
              </a:ext>
            </a:extLst>
          </p:cNvPr>
          <p:cNvSpPr/>
          <p:nvPr userDrawn="1"/>
        </p:nvSpPr>
        <p:spPr>
          <a:xfrm>
            <a:off x="0" y="6218561"/>
            <a:ext cx="12256493" cy="63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1FE0E5-BD51-437C-88BA-E3B4202380F2}"/>
              </a:ext>
            </a:extLst>
          </p:cNvPr>
          <p:cNvSpPr txBox="1"/>
          <p:nvPr userDrawn="1"/>
        </p:nvSpPr>
        <p:spPr>
          <a:xfrm>
            <a:off x="8440541" y="3107689"/>
            <a:ext cx="5242560" cy="2849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1867" b="1">
                <a:solidFill>
                  <a:schemeClr val="bg1"/>
                </a:solidFill>
                <a:latin typeface="Encode Sans Normal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UW_MSTI</a:t>
            </a:r>
          </a:p>
          <a:p>
            <a:pPr>
              <a:lnSpc>
                <a:spcPct val="250000"/>
              </a:lnSpc>
            </a:pPr>
            <a:r>
              <a:rPr lang="en-US" sz="1867" b="1">
                <a:solidFill>
                  <a:schemeClr val="bg1"/>
                </a:solidFill>
                <a:latin typeface="Encode Sans Normal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GIX_EDU</a:t>
            </a:r>
          </a:p>
          <a:p>
            <a:pPr>
              <a:lnSpc>
                <a:spcPct val="250000"/>
              </a:lnSpc>
            </a:pPr>
            <a:r>
              <a:rPr lang="en-US" sz="1867" b="1">
                <a:solidFill>
                  <a:schemeClr val="bg1"/>
                </a:solidFill>
                <a:latin typeface="Encode Sans Normal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Global Innovation Exchange</a:t>
            </a:r>
          </a:p>
          <a:p>
            <a:pPr>
              <a:lnSpc>
                <a:spcPct val="250000"/>
              </a:lnSpc>
            </a:pPr>
            <a:r>
              <a:rPr lang="en-US" sz="1867" b="1">
                <a:solidFill>
                  <a:schemeClr val="bg1"/>
                </a:solidFill>
                <a:latin typeface="Encode Sans Normal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www.gixnetwork.org</a:t>
            </a:r>
          </a:p>
        </p:txBody>
      </p:sp>
      <p:pic>
        <p:nvPicPr>
          <p:cNvPr id="24" name="Picture 23" descr="A picture containing drawing&#10;&#10;Description automatically generated">
            <a:extLst>
              <a:ext uri="{FF2B5EF4-FFF2-40B4-BE49-F238E27FC236}">
                <a16:creationId xmlns:a16="http://schemas.microsoft.com/office/drawing/2014/main" id="{0CEACF35-9B68-49EE-90E6-BE3BCCC476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026" y="4782025"/>
            <a:ext cx="435855" cy="435855"/>
          </a:xfrm>
          <a:prstGeom prst="rect">
            <a:avLst/>
          </a:prstGeom>
        </p:spPr>
      </p:pic>
      <p:pic>
        <p:nvPicPr>
          <p:cNvPr id="26" name="Picture 25" descr="A picture containing drawing&#10;&#10;Description automatically generated">
            <a:extLst>
              <a:ext uri="{FF2B5EF4-FFF2-40B4-BE49-F238E27FC236}">
                <a16:creationId xmlns:a16="http://schemas.microsoft.com/office/drawing/2014/main" id="{BDDE66E3-0593-4AAF-990D-42472524862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266" y="4782025"/>
            <a:ext cx="435855" cy="435855"/>
          </a:xfrm>
          <a:prstGeom prst="rect">
            <a:avLst/>
          </a:prstGeom>
        </p:spPr>
      </p:pic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C99B30BD-7DA5-48BC-B6C8-E4672C696E0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026" y="3412071"/>
            <a:ext cx="435855" cy="438912"/>
          </a:xfrm>
          <a:prstGeom prst="rect">
            <a:avLst/>
          </a:prstGeom>
        </p:spPr>
      </p:pic>
      <p:pic>
        <p:nvPicPr>
          <p:cNvPr id="30" name="Picture 29" descr="A picture containing drawing&#10;&#10;Description automatically generated">
            <a:extLst>
              <a:ext uri="{FF2B5EF4-FFF2-40B4-BE49-F238E27FC236}">
                <a16:creationId xmlns:a16="http://schemas.microsoft.com/office/drawing/2014/main" id="{FC8A954F-DFBD-438B-A807-4096CA4954C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759" y="4076135"/>
            <a:ext cx="435855" cy="435855"/>
          </a:xfrm>
          <a:prstGeom prst="rect">
            <a:avLst/>
          </a:prstGeom>
        </p:spPr>
      </p:pic>
      <p:pic>
        <p:nvPicPr>
          <p:cNvPr id="32" name="Picture 31" descr="A picture containing drawing, table, mirror&#10;&#10;Description automatically generated">
            <a:extLst>
              <a:ext uri="{FF2B5EF4-FFF2-40B4-BE49-F238E27FC236}">
                <a16:creationId xmlns:a16="http://schemas.microsoft.com/office/drawing/2014/main" id="{90CC7BD8-EBBB-494E-843D-E43F7615796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336" y="4782023"/>
            <a:ext cx="619024" cy="4358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33EBB44-5338-483B-980A-6DA4CAF1CAEE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876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large Image (Image 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Chapter Slide Denotes Main Topics</a:t>
            </a:r>
          </a:p>
          <a:p>
            <a:pPr lvl="0"/>
            <a:r>
              <a:rPr lang="en-US"/>
              <a:t>50/50 image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F99BDF-25B6-4C3E-B2C3-683A4226775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90581" y="1835920"/>
            <a:ext cx="5418241" cy="39014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>
                <a:latin typeface="Encode Sans Normal" panose="02000000000000000000" pitchFamily="2" charset="0"/>
              </a:defRPr>
            </a:lvl1pPr>
            <a:lvl2pPr marL="457189" indent="0">
              <a:buNone/>
              <a:defRPr lang="en-US">
                <a:latin typeface="Encode Sans Normal" panose="02000000000000000000" pitchFamily="2" charset="0"/>
              </a:defRPr>
            </a:lvl2pPr>
            <a:lvl3pPr marL="914377" indent="0">
              <a:buNone/>
              <a:defRPr lang="en-US">
                <a:latin typeface="Encode Sans Normal" panose="02000000000000000000" pitchFamily="2" charset="0"/>
              </a:defRPr>
            </a:lvl3pPr>
            <a:lvl4pPr marL="1371566" indent="0">
              <a:buNone/>
              <a:defRPr lang="en-US">
                <a:latin typeface="Encode Sans Normal" panose="02000000000000000000" pitchFamily="2" charset="0"/>
              </a:defRPr>
            </a:lvl4pPr>
            <a:lvl5pPr marL="1828754" indent="0">
              <a:buNone/>
              <a:defRPr lang="en-US"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BE4DE9-AD44-4643-B88C-22A230D31B3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6574" y="1835920"/>
            <a:ext cx="5468983" cy="39014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</p:txBody>
      </p:sp>
    </p:spTree>
    <p:extLst>
      <p:ext uri="{BB962C8B-B14F-4D97-AF65-F5344CB8AC3E}">
        <p14:creationId xmlns:p14="http://schemas.microsoft.com/office/powerpoint/2010/main" val="752837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Small Image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Chapter Slide Denotes Main Topics</a:t>
            </a:r>
          </a:p>
          <a:p>
            <a:pPr lvl="0"/>
            <a:r>
              <a:rPr lang="en-US"/>
              <a:t>Also Available With Image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101288" y="1806397"/>
            <a:ext cx="6707533" cy="401549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>
              <a:defRPr sz="20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marL="0" indent="0">
              <a:buNone/>
            </a:pPr>
            <a:endParaRPr lang="en-US"/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8A450CE8-E6FE-4E20-9C80-EEF7C8F7538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36574" y="2872317"/>
            <a:ext cx="4195233" cy="24722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2232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with small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2"/>
            <a:ext cx="12192000" cy="1657349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332677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Chapter Slide Denotes Main Topics</a:t>
            </a:r>
          </a:p>
          <a:p>
            <a:pPr lvl="0"/>
            <a:r>
              <a:rPr lang="en-US"/>
              <a:t>50/50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BE4DE9-AD44-4643-B88C-22A230D31B3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613652" y="2872317"/>
            <a:ext cx="4195233" cy="24722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E8BCB0B9-6855-4F45-9393-6730EC5D81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574" y="1806397"/>
            <a:ext cx="6707533" cy="401549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>
              <a:defRPr sz="20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3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,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DBF8739-C9FE-4CF6-8829-E6A30DC350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Supporting Slide Expands on Main Topics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D8EC3F9-811B-4E41-B670-3547D16C87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7386" y="1576106"/>
            <a:ext cx="11271436" cy="401549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0" i="0" baseline="0">
                <a:solidFill>
                  <a:schemeClr val="tx1"/>
                </a:solidFill>
                <a:latin typeface="Encode Sans Normal" panose="02000000000000000000" pitchFamily="2" charset="0"/>
                <a:cs typeface="Open Sans Light"/>
              </a:defRPr>
            </a:lvl1pPr>
            <a:lvl2pPr marL="457189" indent="0">
              <a:buFontTx/>
              <a:buNone/>
              <a:defRPr sz="20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2pPr>
            <a:lvl3pPr marL="1142971" indent="-228594">
              <a:buSzPct val="100000"/>
              <a:buFont typeface="Lucida Grande"/>
              <a:buChar char="&gt;"/>
              <a:defRPr sz="18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3pPr>
            <a:lvl4pPr>
              <a:defRPr sz="16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4pPr>
            <a:lvl5pPr marL="2057349" indent="-228594">
              <a:buFont typeface="Lucida Grande"/>
              <a:buChar char="&gt;"/>
              <a:defRPr sz="1400" b="0" i="0" baseline="0">
                <a:solidFill>
                  <a:srgbClr val="505050"/>
                </a:solidFill>
                <a:latin typeface="Encode Sans Normal" panose="02000000000000000000" pitchFamily="2" charset="0"/>
                <a:cs typeface="Open Sans Light"/>
              </a:defRPr>
            </a:lvl5pPr>
          </a:lstStyle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84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 with large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Supporting Slide Expands on Main Topics</a:t>
            </a:r>
          </a:p>
          <a:p>
            <a:pPr lvl="0"/>
            <a:r>
              <a:rPr lang="en-US"/>
              <a:t>This Is The Second Line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E0415B26-202F-4A34-BAF8-0154EEDB53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90581" y="1561404"/>
            <a:ext cx="5418241" cy="4410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640CE09-A1A5-46A8-AFC6-8BBFC37B885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6574" y="1561404"/>
            <a:ext cx="5468983" cy="4410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</p:txBody>
      </p:sp>
    </p:spTree>
    <p:extLst>
      <p:ext uri="{BB962C8B-B14F-4D97-AF65-F5344CB8AC3E}">
        <p14:creationId xmlns:p14="http://schemas.microsoft.com/office/powerpoint/2010/main" val="434007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porting with large image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109170-EC4F-41BF-AEE9-01D76AB4EED5}"/>
              </a:ext>
            </a:extLst>
          </p:cNvPr>
          <p:cNvSpPr/>
          <p:nvPr userDrawn="1"/>
        </p:nvSpPr>
        <p:spPr>
          <a:xfrm>
            <a:off x="0" y="1"/>
            <a:ext cx="12192000" cy="301840"/>
          </a:xfrm>
          <a:prstGeom prst="rect">
            <a:avLst/>
          </a:prstGeom>
          <a:solidFill>
            <a:srgbClr val="4444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3" y="425670"/>
            <a:ext cx="11272248" cy="99199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90000"/>
              </a:lnSpc>
              <a:buNone/>
              <a:defRPr sz="3200" b="0" i="0" cap="none" baseline="0">
                <a:solidFill>
                  <a:schemeClr val="tx1"/>
                </a:solidFill>
                <a:latin typeface="Encode Sans Normal Black"/>
                <a:cs typeface="Encode Sans Normal Black"/>
              </a:defRPr>
            </a:lvl1pPr>
            <a:lvl2pPr marL="457189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377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566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75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/>
              <a:t>The Supporting Slide Expands on Main Topics</a:t>
            </a:r>
          </a:p>
          <a:p>
            <a:pPr lvl="0"/>
            <a:r>
              <a:rPr lang="en-US"/>
              <a:t>This Is The Second Line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F3FD74-D29F-4FD7-9CF1-85E13D04051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36574" y="1561404"/>
            <a:ext cx="5418241" cy="4410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Encode Sans Normal" panose="02000000000000000000" pitchFamily="2" charset="0"/>
              </a:defRPr>
            </a:lvl1pPr>
            <a:lvl2pPr marL="457189" indent="0">
              <a:buNone/>
              <a:defRPr>
                <a:latin typeface="Encode Sans Normal" panose="02000000000000000000" pitchFamily="2" charset="0"/>
              </a:defRPr>
            </a:lvl2pPr>
            <a:lvl3pPr marL="914377" indent="0">
              <a:buNone/>
              <a:defRPr>
                <a:latin typeface="Encode Sans Normal" panose="02000000000000000000" pitchFamily="2" charset="0"/>
              </a:defRPr>
            </a:lvl3pPr>
            <a:lvl4pPr marL="1371566" indent="0">
              <a:buNone/>
              <a:defRPr>
                <a:latin typeface="Encode Sans Normal" panose="02000000000000000000" pitchFamily="2" charset="0"/>
              </a:defRPr>
            </a:lvl4pPr>
            <a:lvl5pPr marL="1828754" indent="0">
              <a:buNone/>
              <a:defRPr>
                <a:latin typeface="Encode Sans Normal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6185F9-16BD-42EF-BB50-1C9FFFF6C9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39839" y="1561404"/>
            <a:ext cx="5468983" cy="4410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Encode Sans Normal" panose="02000000000000000000" pitchFamily="2" charset="0"/>
              </a:defRPr>
            </a:lvl1pPr>
          </a:lstStyle>
          <a:p>
            <a:pPr marL="0" indent="0">
              <a:buNone/>
            </a:pPr>
            <a:r>
              <a:rPr lang="en-US" b="1"/>
              <a:t>Approach: </a:t>
            </a:r>
            <a:br>
              <a:rPr lang="en-US"/>
            </a:br>
            <a:r>
              <a:rPr lang="en-US"/>
              <a:t>Use chapter slides without images to convey a wide variety of topics</a:t>
            </a:r>
          </a:p>
          <a:p>
            <a:endParaRPr lang="en-US"/>
          </a:p>
          <a:p>
            <a:pPr marL="0" indent="0">
              <a:buNone/>
            </a:pPr>
            <a:r>
              <a:rPr lang="en-US" b="1"/>
              <a:t>Promise: </a:t>
            </a:r>
            <a:br>
              <a:rPr lang="en-US"/>
            </a:br>
            <a:r>
              <a:rPr lang="en-US"/>
              <a:t>Bold text within the chapter slide is used to convey important topics.</a:t>
            </a:r>
          </a:p>
        </p:txBody>
      </p:sp>
    </p:spTree>
    <p:extLst>
      <p:ext uri="{BB962C8B-B14F-4D97-AF65-F5344CB8AC3E}">
        <p14:creationId xmlns:p14="http://schemas.microsoft.com/office/powerpoint/2010/main" val="882917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image" Target="../media/image5.png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image" Target="../media/image4.jpeg"/><Relationship Id="rId5" Type="http://schemas.openxmlformats.org/officeDocument/2006/relationships/slideLayout" Target="../slideLayouts/slideLayout35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F73443D-DA8E-4ACD-BD57-DAF05F3087CD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9871576" y="6424689"/>
            <a:ext cx="2189011" cy="32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7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4013" r:id="rId2"/>
    <p:sldLayoutId id="2147484010" r:id="rId3"/>
    <p:sldLayoutId id="2147484017" r:id="rId4"/>
    <p:sldLayoutId id="2147483986" r:id="rId5"/>
    <p:sldLayoutId id="2147484011" r:id="rId6"/>
    <p:sldLayoutId id="2147483985" r:id="rId7"/>
    <p:sldLayoutId id="2147484018" r:id="rId8"/>
    <p:sldLayoutId id="2147484019" r:id="rId9"/>
    <p:sldLayoutId id="2147484039" r:id="rId10"/>
    <p:sldLayoutId id="2147483987" r:id="rId11"/>
    <p:sldLayoutId id="2147484020" r:id="rId12"/>
    <p:sldLayoutId id="2147484021" r:id="rId13"/>
    <p:sldLayoutId id="2147484022" r:id="rId14"/>
    <p:sldLayoutId id="2147484016" r:id="rId15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9B81CE56-F53F-D045-BF70-8E9B86C65792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9799864" y="6316616"/>
            <a:ext cx="2189011" cy="35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593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14" r:id="rId2"/>
    <p:sldLayoutId id="2147484023" r:id="rId3"/>
    <p:sldLayoutId id="2147484024" r:id="rId4"/>
    <p:sldLayoutId id="2147484025" r:id="rId5"/>
    <p:sldLayoutId id="2147484026" r:id="rId6"/>
    <p:sldLayoutId id="2147484006" r:id="rId7"/>
    <p:sldLayoutId id="2147484027" r:id="rId8"/>
    <p:sldLayoutId id="2147484028" r:id="rId9"/>
    <p:sldLayoutId id="2147484029" r:id="rId10"/>
    <p:sldLayoutId id="2147484030" r:id="rId11"/>
    <p:sldLayoutId id="2147484031" r:id="rId12"/>
    <p:sldLayoutId id="2147484032" r:id="rId13"/>
    <p:sldLayoutId id="2147484033" r:id="rId14"/>
    <p:sldLayoutId id="2147484015" r:id="rId15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treet scene with focus on the side of a building&#10;&#10;Description automatically generated">
            <a:extLst>
              <a:ext uri="{FF2B5EF4-FFF2-40B4-BE49-F238E27FC236}">
                <a16:creationId xmlns:a16="http://schemas.microsoft.com/office/drawing/2014/main" id="{55F8E953-740A-4094-AAEA-840F352366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2180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924DC2-32B4-43B0-B2F8-6596F61FF6E0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1" y="6391656"/>
            <a:ext cx="7557836" cy="3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6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0" r:id="rId1"/>
    <p:sldLayoutId id="2147484042" r:id="rId2"/>
    <p:sldLayoutId id="2147484044" r:id="rId3"/>
    <p:sldLayoutId id="2147483983" r:id="rId4"/>
    <p:sldLayoutId id="2147484043" r:id="rId5"/>
    <p:sldLayoutId id="2147484041" r:id="rId6"/>
    <p:sldLayoutId id="2147484045" r:id="rId7"/>
    <p:sldLayoutId id="2147484002" r:id="rId8"/>
    <p:sldLayoutId id="2147483984" r:id="rId9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371381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9FDC7C-C75B-49DD-B2EC-8377FDD264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Technin</a:t>
            </a:r>
            <a:r>
              <a:rPr lang="en-US" dirty="0"/>
              <a:t> 510 Week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D2099-3DE7-4672-B7DC-0415A4F5790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Data Science and Visualization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69A4D6-3A5F-4647-9D45-05D69E5313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10/6/21</a:t>
            </a:r>
          </a:p>
        </p:txBody>
      </p:sp>
    </p:spTree>
    <p:extLst>
      <p:ext uri="{BB962C8B-B14F-4D97-AF65-F5344CB8AC3E}">
        <p14:creationId xmlns:p14="http://schemas.microsoft.com/office/powerpoint/2010/main" val="917315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812723-E27C-4B3D-9B4D-97435D365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91AE1-8946-4D62-87C9-6CB4E7CBD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UW Resources</a:t>
            </a:r>
          </a:p>
          <a:p>
            <a:r>
              <a:rPr lang="en-US" dirty="0"/>
              <a:t>Data Analysis and Visualization</a:t>
            </a:r>
          </a:p>
          <a:p>
            <a:r>
              <a:rPr lang="en-US" dirty="0"/>
              <a:t>Technin510 S2 Data Science</a:t>
            </a:r>
          </a:p>
          <a:p>
            <a:r>
              <a:rPr lang="en-US" i="1" dirty="0">
                <a:solidFill>
                  <a:schemeClr val="tx2"/>
                </a:solidFill>
              </a:rPr>
              <a:t>Lunch</a:t>
            </a:r>
          </a:p>
          <a:p>
            <a:r>
              <a:rPr lang="en-US" dirty="0"/>
              <a:t>Lab 2</a:t>
            </a:r>
          </a:p>
        </p:txBody>
      </p:sp>
    </p:spTree>
    <p:extLst>
      <p:ext uri="{BB962C8B-B14F-4D97-AF65-F5344CB8AC3E}">
        <p14:creationId xmlns:p14="http://schemas.microsoft.com/office/powerpoint/2010/main" val="1265396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1D8301B-990E-4675-9515-1450563CC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632"/>
            <a:ext cx="12192000" cy="55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29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97606A9-E02A-4DE7-9438-93A8122F8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0678"/>
            <a:ext cx="12192000" cy="573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203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6E5C7792-CC79-487C-99AD-4F07E1B86D92}"/>
              </a:ext>
            </a:extLst>
          </p:cNvPr>
          <p:cNvSpPr txBox="1">
            <a:spLocks/>
          </p:cNvSpPr>
          <p:nvPr/>
        </p:nvSpPr>
        <p:spPr>
          <a:xfrm>
            <a:off x="641064" y="2728711"/>
            <a:ext cx="4393223" cy="1732106"/>
          </a:xfrm>
          <a:prstGeom prst="rect">
            <a:avLst/>
          </a:prstGeom>
        </p:spPr>
        <p:txBody>
          <a:bodyPr/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Path to Visualization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6714317F-4589-45A0-BD9C-4ECCECC68332}"/>
              </a:ext>
            </a:extLst>
          </p:cNvPr>
          <p:cNvSpPr txBox="1">
            <a:spLocks/>
          </p:cNvSpPr>
          <p:nvPr/>
        </p:nvSpPr>
        <p:spPr>
          <a:xfrm>
            <a:off x="5783580" y="1520986"/>
            <a:ext cx="6019800" cy="4147557"/>
          </a:xfrm>
          <a:prstGeom prst="rect">
            <a:avLst/>
          </a:prstGeom>
        </p:spPr>
        <p:txBody>
          <a:bodyPr anchor="ctr"/>
          <a:lstStyle>
            <a:lvl1pPr marL="342891" indent="-342891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457189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acquisition</a:t>
            </a:r>
          </a:p>
          <a:p>
            <a:r>
              <a:rPr lang="en-US" dirty="0"/>
              <a:t>Data tasks:</a:t>
            </a:r>
          </a:p>
          <a:p>
            <a:pPr lvl="1"/>
            <a:r>
              <a:rPr lang="en-US" dirty="0"/>
              <a:t>Exploration</a:t>
            </a:r>
          </a:p>
          <a:p>
            <a:pPr lvl="1"/>
            <a:r>
              <a:rPr lang="en-US" dirty="0"/>
              <a:t>Transformation</a:t>
            </a:r>
          </a:p>
          <a:p>
            <a:pPr lvl="1"/>
            <a:r>
              <a:rPr lang="en-US" dirty="0"/>
              <a:t>Merge with other data</a:t>
            </a:r>
          </a:p>
          <a:p>
            <a:r>
              <a:rPr lang="en-US" dirty="0"/>
              <a:t>Determine editorial focus</a:t>
            </a:r>
          </a:p>
          <a:p>
            <a:r>
              <a:rPr lang="en-US" dirty="0"/>
              <a:t>Iterate (and iterate [and iterate])</a:t>
            </a:r>
          </a:p>
        </p:txBody>
      </p:sp>
    </p:spTree>
    <p:extLst>
      <p:ext uri="{BB962C8B-B14F-4D97-AF65-F5344CB8AC3E}">
        <p14:creationId xmlns:p14="http://schemas.microsoft.com/office/powerpoint/2010/main" val="2450515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03099D5-78DA-4619-AC9A-9293E0274A80}"/>
              </a:ext>
            </a:extLst>
          </p:cNvPr>
          <p:cNvSpPr txBox="1">
            <a:spLocks/>
          </p:cNvSpPr>
          <p:nvPr/>
        </p:nvSpPr>
        <p:spPr>
          <a:xfrm>
            <a:off x="854424" y="2653073"/>
            <a:ext cx="4393223" cy="1551853"/>
          </a:xfrm>
          <a:prstGeom prst="rect">
            <a:avLst/>
          </a:prstGeom>
        </p:spPr>
        <p:txBody>
          <a:bodyPr/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Why do we visualize?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9FDC61AC-FFBA-4F98-A6C2-03E5A48A1C61}"/>
              </a:ext>
            </a:extLst>
          </p:cNvPr>
          <p:cNvSpPr txBox="1">
            <a:spLocks/>
          </p:cNvSpPr>
          <p:nvPr/>
        </p:nvSpPr>
        <p:spPr>
          <a:xfrm>
            <a:off x="6172200" y="1360966"/>
            <a:ext cx="6019800" cy="4147557"/>
          </a:xfrm>
          <a:prstGeom prst="rect">
            <a:avLst/>
          </a:prstGeom>
        </p:spPr>
        <p:txBody>
          <a:bodyPr anchor="ctr"/>
          <a:lstStyle>
            <a:lvl1pPr marL="342891" indent="-342891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457189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Analysis</a:t>
            </a:r>
          </a:p>
          <a:p>
            <a:pPr lvl="1"/>
            <a:r>
              <a:rPr lang="en-US"/>
              <a:t>Exploratory</a:t>
            </a:r>
          </a:p>
          <a:p>
            <a:pPr lvl="1"/>
            <a:r>
              <a:rPr lang="en-US"/>
              <a:t>Sifting through big data</a:t>
            </a:r>
          </a:p>
          <a:p>
            <a:r>
              <a:rPr lang="en-US"/>
              <a:t>Communication</a:t>
            </a:r>
          </a:p>
          <a:p>
            <a:pPr lvl="1"/>
            <a:r>
              <a:rPr lang="en-US"/>
              <a:t>Presenting results to colleagues</a:t>
            </a:r>
          </a:p>
          <a:p>
            <a:r>
              <a:rPr lang="en-US"/>
              <a:t>Exhibition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529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IX">
  <a:themeElements>
    <a:clrScheme name="Custom 1">
      <a:dk1>
        <a:srgbClr val="000000"/>
      </a:dk1>
      <a:lt1>
        <a:srgbClr val="FFFFFF"/>
      </a:lt1>
      <a:dk2>
        <a:srgbClr val="4B2E83"/>
      </a:dk2>
      <a:lt2>
        <a:srgbClr val="FFFFFF"/>
      </a:lt2>
      <a:accent1>
        <a:srgbClr val="4B2E83"/>
      </a:accent1>
      <a:accent2>
        <a:srgbClr val="EAEAEA"/>
      </a:accent2>
      <a:accent3>
        <a:srgbClr val="FFFFFF"/>
      </a:accent3>
      <a:accent4>
        <a:srgbClr val="D8D9DA"/>
      </a:accent4>
      <a:accent5>
        <a:srgbClr val="727272"/>
      </a:accent5>
      <a:accent6>
        <a:srgbClr val="727272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STI">
  <a:themeElements>
    <a:clrScheme name="UW">
      <a:dk1>
        <a:srgbClr val="000000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ection Divider">
  <a:themeElements>
    <a:clrScheme name="Custom 3">
      <a:dk1>
        <a:srgbClr val="FFFFFF"/>
      </a:dk1>
      <a:lt1>
        <a:srgbClr val="FFFFFF"/>
      </a:lt1>
      <a:dk2>
        <a:srgbClr val="4B2E83"/>
      </a:dk2>
      <a:lt2>
        <a:srgbClr val="E2E2E2"/>
      </a:lt2>
      <a:accent1>
        <a:srgbClr val="4B2E83"/>
      </a:accent1>
      <a:accent2>
        <a:srgbClr val="EAEAEA"/>
      </a:accent2>
      <a:accent3>
        <a:srgbClr val="FFFFFF"/>
      </a:accent3>
      <a:accent4>
        <a:srgbClr val="D8D9DA"/>
      </a:accent4>
      <a:accent5>
        <a:srgbClr val="727272"/>
      </a:accent5>
      <a:accent6>
        <a:srgbClr val="727272"/>
      </a:accent6>
      <a:hlink>
        <a:srgbClr val="D8D9DA"/>
      </a:hlink>
      <a:folHlink>
        <a:srgbClr val="9999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71FCC130290D4C8309C10B57338096" ma:contentTypeVersion="14" ma:contentTypeDescription="Create a new document." ma:contentTypeScope="" ma:versionID="9f8afe4ecbcd0482d4f95afa483337ba">
  <xsd:schema xmlns:xsd="http://www.w3.org/2001/XMLSchema" xmlns:xs="http://www.w3.org/2001/XMLSchema" xmlns:p="http://schemas.microsoft.com/office/2006/metadata/properties" xmlns:ns2="b254822e-52e1-4ed5-95ec-c93484bece34" xmlns:ns3="e27aa79b-47d2-49ef-870a-548b88a05288" targetNamespace="http://schemas.microsoft.com/office/2006/metadata/properties" ma:root="true" ma:fieldsID="92d49fbfc5a39b0fd48f52f5cf1c20a7" ns2:_="" ns3:_="">
    <xsd:import namespace="b254822e-52e1-4ed5-95ec-c93484bece34"/>
    <xsd:import namespace="e27aa79b-47d2-49ef-870a-548b88a0528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2:showmewherethisi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54822e-52e1-4ed5-95ec-c93484bece3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showmewherethisis" ma:index="20" nillable="true" ma:displayName="show me where this is" ma:format="Hyperlink" ma:internalName="showmewherethisis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7aa79b-47d2-49ef-870a-548b88a0528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owmewherethisis xmlns="b254822e-52e1-4ed5-95ec-c93484bece34">
      <Url xsi:nil="true"/>
      <Description xsi:nil="true"/>
    </showmewherethisis>
    <SharedWithUsers xmlns="e27aa79b-47d2-49ef-870a-548b88a05288">
      <UserInfo>
        <DisplayName>Shwetak N. Patel</DisplayName>
        <AccountId>54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811E06FF-3727-4EE7-83AC-9432D4CD2C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A55B9D-FFA8-48D4-94DB-127D291D72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254822e-52e1-4ed5-95ec-c93484bece34"/>
    <ds:schemaRef ds:uri="e27aa79b-47d2-49ef-870a-548b88a052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DE5EB8E-F3CF-4558-B5DE-632E3E670967}">
  <ds:schemaRefs>
    <ds:schemaRef ds:uri="http://schemas.microsoft.com/office/2006/metadata/properties"/>
    <ds:schemaRef ds:uri="http://schemas.microsoft.com/office/2006/documentManagement/types"/>
    <ds:schemaRef ds:uri="e27aa79b-47d2-49ef-870a-548b88a05288"/>
    <ds:schemaRef ds:uri="http://schemas.openxmlformats.org/package/2006/metadata/core-properties"/>
    <ds:schemaRef ds:uri="http://purl.org/dc/dcmitype/"/>
    <ds:schemaRef ds:uri="http://www.w3.org/XML/1998/namespace"/>
    <ds:schemaRef ds:uri="http://purl.org/dc/elements/1.1/"/>
    <ds:schemaRef ds:uri="http://purl.org/dc/terms/"/>
    <ds:schemaRef ds:uri="http://schemas.microsoft.com/office/infopath/2007/PartnerControls"/>
    <ds:schemaRef ds:uri="b254822e-52e1-4ed5-95ec-c93484bece3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CoMOTION-standard-format-purple</Template>
  <TotalTime>1097</TotalTime>
  <Words>65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Calibri</vt:lpstr>
      <vt:lpstr>Encode Sans Normal</vt:lpstr>
      <vt:lpstr>Encode Sans Normal Black</vt:lpstr>
      <vt:lpstr>Lucida Grande</vt:lpstr>
      <vt:lpstr>Open Sans</vt:lpstr>
      <vt:lpstr>GIX</vt:lpstr>
      <vt:lpstr>MSTI</vt:lpstr>
      <vt:lpstr>Title</vt:lpstr>
      <vt:lpstr>Section Divider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Washington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Donna R. O'Neill</dc:creator>
  <cp:lastModifiedBy>Wesley Beckner</cp:lastModifiedBy>
  <cp:revision>7</cp:revision>
  <cp:lastPrinted>2020-11-06T16:56:25Z</cp:lastPrinted>
  <dcterms:created xsi:type="dcterms:W3CDTF">2016-10-19T16:31:54Z</dcterms:created>
  <dcterms:modified xsi:type="dcterms:W3CDTF">2021-08-19T18:35:35Z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0x0101006471FCC130290D4C8309C10B57338096</vt:lpwstr>
  </property>
</Properties>
</file>

<file path=docProps/thumbnail.jpeg>
</file>